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65" r:id="rId5"/>
    <p:sldId id="271" r:id="rId6"/>
    <p:sldId id="270" r:id="rId7"/>
    <p:sldId id="273" r:id="rId8"/>
    <p:sldId id="264" r:id="rId9"/>
    <p:sldId id="272" r:id="rId10"/>
    <p:sldId id="258" r:id="rId11"/>
    <p:sldId id="268" r:id="rId12"/>
    <p:sldId id="283" r:id="rId13"/>
    <p:sldId id="266" r:id="rId14"/>
    <p:sldId id="282" r:id="rId15"/>
    <p:sldId id="274" r:id="rId16"/>
    <p:sldId id="276" r:id="rId17"/>
    <p:sldId id="275" r:id="rId18"/>
    <p:sldId id="269" r:id="rId19"/>
    <p:sldId id="277" r:id="rId20"/>
    <p:sldId id="278" r:id="rId21"/>
    <p:sldId id="279" r:id="rId22"/>
    <p:sldId id="280" r:id="rId23"/>
    <p:sldId id="281" r:id="rId24"/>
    <p:sldId id="26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50" autoAdjust="0"/>
    <p:restoredTop sz="94660"/>
  </p:normalViewPr>
  <p:slideViewPr>
    <p:cSldViewPr snapToGrid="0">
      <p:cViewPr varScale="1">
        <p:scale>
          <a:sx n="82" d="100"/>
          <a:sy n="82" d="100"/>
        </p:scale>
        <p:origin x="100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4A96-4229-9DB7-6910-0E93ACEDF2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BBDFF585-D304-232B-6E76-62E0719FA2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1E6D37FE-23CB-F039-6620-6C5BAD0EA5E5}"/>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5" name="Footer Placeholder 4">
            <a:extLst>
              <a:ext uri="{FF2B5EF4-FFF2-40B4-BE49-F238E27FC236}">
                <a16:creationId xmlns:a16="http://schemas.microsoft.com/office/drawing/2014/main" id="{5F1BD82E-87D7-3582-0D16-C2CE8E645AF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7D64770-20DD-4CA6-1F54-8E030588563D}"/>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1255940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03CC-AFE5-C921-47DE-2269160A0C3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63FC118-CFF0-807C-7A2B-75542CB33A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B58DFAF-55C9-2A57-A064-EA3E1994EBDE}"/>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5" name="Footer Placeholder 4">
            <a:extLst>
              <a:ext uri="{FF2B5EF4-FFF2-40B4-BE49-F238E27FC236}">
                <a16:creationId xmlns:a16="http://schemas.microsoft.com/office/drawing/2014/main" id="{F045A70C-EF2C-210A-7438-A3AA44CB5E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D45CAE-82E8-C826-7FF2-B0711572B728}"/>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253948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39FE44-1B4A-0010-92CF-DDDC32A04E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2E612C8-F615-6541-922B-715CB3B595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5F4E7C5-8B5A-A308-0F63-20B6A6D34F94}"/>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5" name="Footer Placeholder 4">
            <a:extLst>
              <a:ext uri="{FF2B5EF4-FFF2-40B4-BE49-F238E27FC236}">
                <a16:creationId xmlns:a16="http://schemas.microsoft.com/office/drawing/2014/main" id="{B08CFE50-2628-B8EA-A53F-865B14AE437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A4E1BF0-57D6-BB6F-5B77-9B936F17D038}"/>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134138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A741-A725-4798-491E-AAFE2C14467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CCDA11A-31ED-94C3-33A0-28FB52A6B7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562E745-77D1-0C19-DEAC-59C6758ACE11}"/>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5" name="Footer Placeholder 4">
            <a:extLst>
              <a:ext uri="{FF2B5EF4-FFF2-40B4-BE49-F238E27FC236}">
                <a16:creationId xmlns:a16="http://schemas.microsoft.com/office/drawing/2014/main" id="{3312D74B-406C-F304-516D-93F168787A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29BDC83-7A44-2EBD-9AE3-6F5FDAD47736}"/>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444190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6833-F93D-9EF4-8886-0484CF550C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43FEB5E-D410-6066-4063-C03A9E5846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A8205A-FCF0-6F60-6F4D-4243800C62A5}"/>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5" name="Footer Placeholder 4">
            <a:extLst>
              <a:ext uri="{FF2B5EF4-FFF2-40B4-BE49-F238E27FC236}">
                <a16:creationId xmlns:a16="http://schemas.microsoft.com/office/drawing/2014/main" id="{BE7F5D4C-D340-7AD0-21AD-FAA6A9EEDD9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90F22E-F990-AE62-D300-907907ACC246}"/>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624936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286F-F57D-D609-6C1B-51F2EDC8490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CD33C83-AA50-E079-F92F-3297E2DD1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BD2013A-B794-8231-3590-BCC7B1E218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E28308C-285C-0725-6B6D-267C547B7A14}"/>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6" name="Footer Placeholder 5">
            <a:extLst>
              <a:ext uri="{FF2B5EF4-FFF2-40B4-BE49-F238E27FC236}">
                <a16:creationId xmlns:a16="http://schemas.microsoft.com/office/drawing/2014/main" id="{E6241EA6-66BF-3CA9-5430-886EDF6014D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24595BA-A991-A642-2E02-61DA5DCD80D4}"/>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60010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F317-DD0F-7468-DDF8-C5902ED1A78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2FD4FFF-6CAB-FD8A-34C4-C9C3EB1CDA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E9BB99-15A0-123A-353F-F86608B773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B077E70-7010-E68D-C250-7D2025D918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F0F226-C066-05E1-39A6-8556B429F6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7FA830F-F802-8301-184D-9118BCBC1F63}"/>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8" name="Footer Placeholder 7">
            <a:extLst>
              <a:ext uri="{FF2B5EF4-FFF2-40B4-BE49-F238E27FC236}">
                <a16:creationId xmlns:a16="http://schemas.microsoft.com/office/drawing/2014/main" id="{C93585B6-6C3C-1515-5963-41B2A56ED6A4}"/>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7ECD098B-BFDC-8998-DE83-A1CD246128DD}"/>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425019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9C32-C840-0D04-FB68-DDF4FEDBD24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E8A01F9-F93A-58D0-E2DD-CBE77045952A}"/>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4" name="Footer Placeholder 3">
            <a:extLst>
              <a:ext uri="{FF2B5EF4-FFF2-40B4-BE49-F238E27FC236}">
                <a16:creationId xmlns:a16="http://schemas.microsoft.com/office/drawing/2014/main" id="{5E71ACEF-5165-C70B-0652-C18A811C383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FBC115B-E432-46D2-507C-E22E2F5DB88A}"/>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115572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D657C1-7FA8-D50E-487C-15DE4422B8C1}"/>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3" name="Footer Placeholder 2">
            <a:extLst>
              <a:ext uri="{FF2B5EF4-FFF2-40B4-BE49-F238E27FC236}">
                <a16:creationId xmlns:a16="http://schemas.microsoft.com/office/drawing/2014/main" id="{76EA267C-8C08-A56F-7FBD-CB23FFB9556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7A8E157-B82C-E39A-C8D2-ED3D5405E430}"/>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3188021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82ADD-7A3D-21DC-55E0-2EEDE5EE14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DE6AF9C-7FEE-89E4-907E-22DCFF8D10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A68E5C6-86FE-A170-DB04-B3DB13D1D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ED7371-B691-801B-DA34-C32054128375}"/>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6" name="Footer Placeholder 5">
            <a:extLst>
              <a:ext uri="{FF2B5EF4-FFF2-40B4-BE49-F238E27FC236}">
                <a16:creationId xmlns:a16="http://schemas.microsoft.com/office/drawing/2014/main" id="{47D631D1-133D-3040-7C68-20C5F422D4F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8C90494-CE88-6B94-80D3-EAA77BADC5D9}"/>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455647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C0BBD-1B9A-E67A-DD70-394F93EC8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930C0E2-615D-9C8D-3340-21A0C83EF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52BF409-7617-D15B-804F-37069D4BA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3D5728-EB71-8EC5-B5C4-F496597524B3}"/>
              </a:ext>
            </a:extLst>
          </p:cNvPr>
          <p:cNvSpPr>
            <a:spLocks noGrp="1"/>
          </p:cNvSpPr>
          <p:nvPr>
            <p:ph type="dt" sz="half" idx="10"/>
          </p:nvPr>
        </p:nvSpPr>
        <p:spPr/>
        <p:txBody>
          <a:bodyPr/>
          <a:lstStyle/>
          <a:p>
            <a:fld id="{E087284F-A887-487B-BA8A-6CA7782B9439}" type="datetimeFigureOut">
              <a:rPr lang="en-CA" smtClean="0"/>
              <a:t>2023-04-12</a:t>
            </a:fld>
            <a:endParaRPr lang="en-CA"/>
          </a:p>
        </p:txBody>
      </p:sp>
      <p:sp>
        <p:nvSpPr>
          <p:cNvPr id="6" name="Footer Placeholder 5">
            <a:extLst>
              <a:ext uri="{FF2B5EF4-FFF2-40B4-BE49-F238E27FC236}">
                <a16:creationId xmlns:a16="http://schemas.microsoft.com/office/drawing/2014/main" id="{812ECAC5-5060-C80D-8D59-8385949D3FD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1AC4C30-BBC5-6E19-13B1-8A01C7D3937A}"/>
              </a:ext>
            </a:extLst>
          </p:cNvPr>
          <p:cNvSpPr>
            <a:spLocks noGrp="1"/>
          </p:cNvSpPr>
          <p:nvPr>
            <p:ph type="sldNum" sz="quarter" idx="12"/>
          </p:nvPr>
        </p:nvSpPr>
        <p:spPr/>
        <p:txBody>
          <a:bodyPr/>
          <a:lstStyle/>
          <a:p>
            <a:fld id="{615134DC-6403-4A24-9AA5-3B462E7F0E22}" type="slidenum">
              <a:rPr lang="en-CA" smtClean="0"/>
              <a:t>‹#›</a:t>
            </a:fld>
            <a:endParaRPr lang="en-CA"/>
          </a:p>
        </p:txBody>
      </p:sp>
    </p:spTree>
    <p:extLst>
      <p:ext uri="{BB962C8B-B14F-4D97-AF65-F5344CB8AC3E}">
        <p14:creationId xmlns:p14="http://schemas.microsoft.com/office/powerpoint/2010/main" val="173350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A916F2-98E7-84EA-A4D9-23AFD8FBDF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BB12874-47F0-F127-9578-1911444F77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A260578-4533-D811-972C-04BAE0885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87284F-A887-487B-BA8A-6CA7782B9439}" type="datetimeFigureOut">
              <a:rPr lang="en-CA" smtClean="0"/>
              <a:t>2023-04-12</a:t>
            </a:fld>
            <a:endParaRPr lang="en-CA"/>
          </a:p>
        </p:txBody>
      </p:sp>
      <p:sp>
        <p:nvSpPr>
          <p:cNvPr id="5" name="Footer Placeholder 4">
            <a:extLst>
              <a:ext uri="{FF2B5EF4-FFF2-40B4-BE49-F238E27FC236}">
                <a16:creationId xmlns:a16="http://schemas.microsoft.com/office/drawing/2014/main" id="{506BB501-5C03-C505-F2C7-1F592A5E22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E879D1A-F484-170B-5406-9679098284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5134DC-6403-4A24-9AA5-3B462E7F0E22}" type="slidenum">
              <a:rPr lang="en-CA" smtClean="0"/>
              <a:t>‹#›</a:t>
            </a:fld>
            <a:endParaRPr lang="en-CA"/>
          </a:p>
        </p:txBody>
      </p:sp>
    </p:spTree>
    <p:extLst>
      <p:ext uri="{BB962C8B-B14F-4D97-AF65-F5344CB8AC3E}">
        <p14:creationId xmlns:p14="http://schemas.microsoft.com/office/powerpoint/2010/main" val="2472392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convolutional-neural-networks-explained-9cc5188c4939#:~:text=A%20Convolutional%20Neural%20Network%2C%20also,binary%20representation%20of%20visual%20data" TargetMode="External"/><Relationship Id="rId7" Type="http://schemas.openxmlformats.org/officeDocument/2006/relationships/hyperlink" Target="https://medium.com/@shivamkhandelwal555/a-proper-way-of-declaring-models-in-flask-9ce0bb0e42c1" TargetMode="External"/><Relationship Id="rId2" Type="http://schemas.openxmlformats.org/officeDocument/2006/relationships/hyperlink" Target="https://dataverse.harvard.edu/dataverse/harvard" TargetMode="External"/><Relationship Id="rId1" Type="http://schemas.openxmlformats.org/officeDocument/2006/relationships/slideLayout" Target="../slideLayouts/slideLayout2.xml"/><Relationship Id="rId6" Type="http://schemas.openxmlformats.org/officeDocument/2006/relationships/hyperlink" Target="https://towardsai.net/p/l/how-to-predict-multiple-variables-with-one-model-and-why" TargetMode="External"/><Relationship Id="rId5" Type="http://schemas.openxmlformats.org/officeDocument/2006/relationships/hyperlink" Target="https://stackoverflow.com/questions/59402131/how-can-i-make-a-single-prediction-on-a-model-using-sklearn-in-python" TargetMode="External"/><Relationship Id="rId4" Type="http://schemas.openxmlformats.org/officeDocument/2006/relationships/hyperlink" Target="https://www.tensorflow.org/tutorials/images/cnn"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CCA56A02-E5E3-0512-D4B7-B835AD895061}"/>
              </a:ext>
            </a:extLst>
          </p:cNvPr>
          <p:cNvPicPr>
            <a:picLocks noChangeAspect="1"/>
          </p:cNvPicPr>
          <p:nvPr/>
        </p:nvPicPr>
        <p:blipFill rotWithShape="1">
          <a:blip r:embed="rId2"/>
          <a:srcRect r="596"/>
          <a:stretch/>
        </p:blipFill>
        <p:spPr>
          <a:xfrm>
            <a:off x="0" y="0"/>
            <a:ext cx="12192000" cy="6858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0" name="Rectangle 4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7B5A18-1A8B-50C9-02BA-C21F17679FFF}"/>
              </a:ext>
            </a:extLst>
          </p:cNvPr>
          <p:cNvSpPr>
            <a:spLocks noGrp="1"/>
          </p:cNvSpPr>
          <p:nvPr>
            <p:ph type="ctrTitle"/>
          </p:nvPr>
        </p:nvSpPr>
        <p:spPr>
          <a:xfrm>
            <a:off x="952228" y="743447"/>
            <a:ext cx="3973385" cy="3692028"/>
          </a:xfrm>
          <a:noFill/>
        </p:spPr>
        <p:txBody>
          <a:bodyPr>
            <a:normAutofit/>
          </a:bodyPr>
          <a:lstStyle/>
          <a:p>
            <a:pPr algn="l"/>
            <a:r>
              <a:rPr lang="en-CA" sz="5200"/>
              <a:t>Capstone Project </a:t>
            </a:r>
            <a:br>
              <a:rPr lang="en-CA" sz="5200"/>
            </a:br>
            <a:r>
              <a:rPr lang="en-CA" sz="5200"/>
              <a:t>Group 5 </a:t>
            </a:r>
            <a:br>
              <a:rPr lang="en-CA" sz="5200"/>
            </a:br>
            <a:endParaRPr lang="en-CA" sz="5200"/>
          </a:p>
        </p:txBody>
      </p:sp>
      <p:sp>
        <p:nvSpPr>
          <p:cNvPr id="3" name="Subtitle 2">
            <a:extLst>
              <a:ext uri="{FF2B5EF4-FFF2-40B4-BE49-F238E27FC236}">
                <a16:creationId xmlns:a16="http://schemas.microsoft.com/office/drawing/2014/main" id="{6F2284D9-70EB-6F27-4EBC-F5E441A61EC3}"/>
              </a:ext>
            </a:extLst>
          </p:cNvPr>
          <p:cNvSpPr>
            <a:spLocks noGrp="1"/>
          </p:cNvSpPr>
          <p:nvPr>
            <p:ph type="subTitle" idx="1"/>
          </p:nvPr>
        </p:nvSpPr>
        <p:spPr>
          <a:xfrm>
            <a:off x="952229" y="4629234"/>
            <a:ext cx="3973386" cy="1485319"/>
          </a:xfrm>
          <a:noFill/>
        </p:spPr>
        <p:txBody>
          <a:bodyPr>
            <a:normAutofit/>
          </a:bodyPr>
          <a:lstStyle/>
          <a:p>
            <a:pPr algn="l"/>
            <a:r>
              <a:rPr lang="en-CA" sz="2000" dirty="0"/>
              <a:t>Prediction On Brain Tumor, Skin cancer and Lung Cancer.</a:t>
            </a:r>
          </a:p>
          <a:p>
            <a:pPr algn="l"/>
            <a:endParaRPr lang="en-CA" sz="2000" dirty="0"/>
          </a:p>
          <a:p>
            <a:pPr algn="l"/>
            <a:r>
              <a:rPr lang="en-CA" sz="2000" dirty="0"/>
              <a:t>Guide – </a:t>
            </a:r>
            <a:r>
              <a:rPr lang="en-CA" sz="2000" b="0" i="0" dirty="0">
                <a:effectLst/>
                <a:latin typeface="arial" panose="020B0604020202020204" pitchFamily="34" charset="0"/>
              </a:rPr>
              <a:t>Sodiq Shofoluwe</a:t>
            </a:r>
            <a:endParaRPr lang="en-CA" sz="2000" dirty="0"/>
          </a:p>
        </p:txBody>
      </p:sp>
    </p:spTree>
    <p:extLst>
      <p:ext uri="{BB962C8B-B14F-4D97-AF65-F5344CB8AC3E}">
        <p14:creationId xmlns:p14="http://schemas.microsoft.com/office/powerpoint/2010/main" val="3732696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A1736-A4F6-CDF4-8EBE-A9AF21040B92}"/>
              </a:ext>
            </a:extLst>
          </p:cNvPr>
          <p:cNvSpPr>
            <a:spLocks noGrp="1"/>
          </p:cNvSpPr>
          <p:nvPr>
            <p:ph type="title"/>
          </p:nvPr>
        </p:nvSpPr>
        <p:spPr>
          <a:xfrm>
            <a:off x="838200" y="365125"/>
            <a:ext cx="10515600" cy="1325563"/>
          </a:xfrm>
        </p:spPr>
        <p:txBody>
          <a:bodyPr>
            <a:normAutofit/>
          </a:bodyPr>
          <a:lstStyle/>
          <a:p>
            <a:r>
              <a:rPr lang="en-CA" sz="5400" dirty="0"/>
              <a:t>Problem statement </a:t>
            </a:r>
          </a:p>
        </p:txBody>
      </p:sp>
      <p:sp>
        <p:nvSpPr>
          <p:cNvPr id="2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BAED01-D8DB-577D-7D38-E202AAA8F3C0}"/>
              </a:ext>
            </a:extLst>
          </p:cNvPr>
          <p:cNvSpPr>
            <a:spLocks noGrp="1"/>
          </p:cNvSpPr>
          <p:nvPr>
            <p:ph idx="1"/>
          </p:nvPr>
        </p:nvSpPr>
        <p:spPr>
          <a:xfrm>
            <a:off x="838200" y="1929384"/>
            <a:ext cx="10515600" cy="4251960"/>
          </a:xfrm>
        </p:spPr>
        <p:txBody>
          <a:bodyPr>
            <a:normAutofit/>
          </a:bodyPr>
          <a:lstStyle/>
          <a:p>
            <a:r>
              <a:rPr lang="en-US" sz="2000" dirty="0">
                <a:effectLst/>
                <a:ea typeface="Calibri" panose="020F0502020204030204" pitchFamily="34" charset="0"/>
                <a:cs typeface="AppleSystemUIFont"/>
              </a:rPr>
              <a:t>The objective of this project is to develop a machine learning model for the diagnosis of three types of cancers brain tumor, skin cancer, and lung cancer.</a:t>
            </a:r>
            <a:r>
              <a:rPr lang="en-CA" sz="2000" dirty="0">
                <a:effectLst/>
              </a:rPr>
              <a:t> </a:t>
            </a:r>
          </a:p>
          <a:p>
            <a:r>
              <a:rPr lang="en-US" sz="2000" dirty="0">
                <a:effectLst/>
                <a:ea typeface="Calibri" panose="020F0502020204030204" pitchFamily="34" charset="0"/>
                <a:cs typeface="AppleSystemUIFont"/>
              </a:rPr>
              <a:t>The model will be trained on a large dataset of medical images and clinical data to accurately identify these  types of cancer, thus providing a more efficient and accurate method of diagnosis. </a:t>
            </a:r>
            <a:r>
              <a:rPr lang="en-CA" sz="2000" dirty="0"/>
              <a:t> </a:t>
            </a:r>
          </a:p>
          <a:p>
            <a:r>
              <a:rPr lang="en-US" sz="2000" dirty="0">
                <a:effectLst/>
                <a:ea typeface="Calibri" panose="020F0502020204030204" pitchFamily="34" charset="0"/>
                <a:cs typeface="AppleSystemUIFont"/>
              </a:rPr>
              <a:t>This project also aims to develop a website that can predict if a person has brain tumor, skin cancer or lung cancer by uploading </a:t>
            </a:r>
            <a:r>
              <a:rPr lang="en-US" sz="2000" dirty="0">
                <a:ea typeface="Calibri" panose="020F0502020204030204" pitchFamily="34" charset="0"/>
                <a:cs typeface="AppleSystemUIFont"/>
              </a:rPr>
              <a:t>the</a:t>
            </a:r>
            <a:r>
              <a:rPr lang="en-US" sz="2000" dirty="0">
                <a:effectLst/>
                <a:ea typeface="Calibri" panose="020F0502020204030204" pitchFamily="34" charset="0"/>
                <a:cs typeface="AppleSystemUIFont"/>
              </a:rPr>
              <a:t> images of respective cancers.</a:t>
            </a:r>
            <a:r>
              <a:rPr lang="en-CA" sz="2000" dirty="0">
                <a:effectLst/>
              </a:rPr>
              <a:t> </a:t>
            </a:r>
          </a:p>
          <a:p>
            <a:r>
              <a:rPr lang="en-US" sz="2000" dirty="0">
                <a:effectLst/>
                <a:ea typeface="Calibri" panose="020F0502020204030204" pitchFamily="34" charset="0"/>
                <a:cs typeface="AppleSystemUIFont"/>
              </a:rPr>
              <a:t>This innovative approach will improve the speed, accuracy, and accessibility of cancer diagnosis, enabling patients to receive timely and effective treatments. The project will be a significant contribution to the field of medical technology and has the potential to save countless lives.</a:t>
            </a:r>
            <a:r>
              <a:rPr lang="en-CA" sz="2000" dirty="0">
                <a:effectLst/>
              </a:rPr>
              <a:t> </a:t>
            </a:r>
            <a:endParaRPr lang="en-CA" sz="2000" dirty="0"/>
          </a:p>
        </p:txBody>
      </p:sp>
    </p:spTree>
    <p:extLst>
      <p:ext uri="{BB962C8B-B14F-4D97-AF65-F5344CB8AC3E}">
        <p14:creationId xmlns:p14="http://schemas.microsoft.com/office/powerpoint/2010/main" val="3773642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93AAF2-6325-A20A-AAD9-D0C5EBEE02FC}"/>
              </a:ext>
            </a:extLst>
          </p:cNvPr>
          <p:cNvSpPr>
            <a:spLocks noGrp="1"/>
          </p:cNvSpPr>
          <p:nvPr>
            <p:ph type="title"/>
          </p:nvPr>
        </p:nvSpPr>
        <p:spPr>
          <a:xfrm>
            <a:off x="838200" y="365125"/>
            <a:ext cx="10515600" cy="1325563"/>
          </a:xfrm>
        </p:spPr>
        <p:txBody>
          <a:bodyPr>
            <a:normAutofit/>
          </a:bodyPr>
          <a:lstStyle/>
          <a:p>
            <a:r>
              <a:rPr lang="en-CA" sz="5400"/>
              <a:t>Problem solution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2EF1BA-8A16-A7D0-F9BD-964F1E154530}"/>
              </a:ext>
            </a:extLst>
          </p:cNvPr>
          <p:cNvSpPr>
            <a:spLocks noGrp="1"/>
          </p:cNvSpPr>
          <p:nvPr>
            <p:ph idx="1"/>
          </p:nvPr>
        </p:nvSpPr>
        <p:spPr>
          <a:xfrm>
            <a:off x="838200" y="1929384"/>
            <a:ext cx="10515600" cy="4251960"/>
          </a:xfrm>
        </p:spPr>
        <p:txBody>
          <a:bodyPr>
            <a:normAutofit/>
          </a:bodyPr>
          <a:lstStyle/>
          <a:p>
            <a:r>
              <a:rPr lang="en-US" sz="2200" dirty="0"/>
              <a:t>Early Detection for a cancer is useful and it can save a life of a person.</a:t>
            </a:r>
          </a:p>
          <a:p>
            <a:r>
              <a:rPr lang="en-US" sz="2200" dirty="0"/>
              <a:t>Accurate and timely diagnoses</a:t>
            </a:r>
          </a:p>
          <a:p>
            <a:r>
              <a:rPr lang="en-US" sz="2200" dirty="0"/>
              <a:t>Through this Healthcare Professional &amp; Patients can have an accurate result about their cancer.</a:t>
            </a:r>
          </a:p>
          <a:p>
            <a:r>
              <a:rPr lang="en-US" sz="2200" dirty="0"/>
              <a:t>It solves doubts of some individuals.</a:t>
            </a:r>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158269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B5F8-E742-E2AC-43CA-A1F7637A50ED}"/>
              </a:ext>
            </a:extLst>
          </p:cNvPr>
          <p:cNvSpPr>
            <a:spLocks noGrp="1"/>
          </p:cNvSpPr>
          <p:nvPr>
            <p:ph type="title"/>
          </p:nvPr>
        </p:nvSpPr>
        <p:spPr>
          <a:xfrm>
            <a:off x="838200" y="365125"/>
            <a:ext cx="10515600" cy="1260475"/>
          </a:xfrm>
        </p:spPr>
        <p:txBody>
          <a:bodyPr/>
          <a:lstStyle/>
          <a:p>
            <a:r>
              <a:rPr lang="en-CA" dirty="0"/>
              <a:t>Main factors affecting cancer</a:t>
            </a:r>
          </a:p>
        </p:txBody>
      </p:sp>
      <p:pic>
        <p:nvPicPr>
          <p:cNvPr id="5" name="Content Placeholder 4" descr="Chart, pie chart&#10;&#10;Description automatically generated">
            <a:extLst>
              <a:ext uri="{FF2B5EF4-FFF2-40B4-BE49-F238E27FC236}">
                <a16:creationId xmlns:a16="http://schemas.microsoft.com/office/drawing/2014/main" id="{E3EC06E4-D86F-483F-1D75-AC5D0AADA6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4056" y="1374711"/>
            <a:ext cx="8523887" cy="4835843"/>
          </a:xfrm>
        </p:spPr>
      </p:pic>
    </p:spTree>
    <p:extLst>
      <p:ext uri="{BB962C8B-B14F-4D97-AF65-F5344CB8AC3E}">
        <p14:creationId xmlns:p14="http://schemas.microsoft.com/office/powerpoint/2010/main" val="1412474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D99CE-3D91-60F8-95CF-D86E3A90BDDC}"/>
              </a:ext>
            </a:extLst>
          </p:cNvPr>
          <p:cNvSpPr>
            <a:spLocks noGrp="1"/>
          </p:cNvSpPr>
          <p:nvPr>
            <p:ph type="title"/>
          </p:nvPr>
        </p:nvSpPr>
        <p:spPr>
          <a:xfrm>
            <a:off x="838200" y="365125"/>
            <a:ext cx="10515600" cy="1325563"/>
          </a:xfrm>
        </p:spPr>
        <p:txBody>
          <a:bodyPr>
            <a:normAutofit/>
          </a:bodyPr>
          <a:lstStyle/>
          <a:p>
            <a:r>
              <a:rPr lang="en-CA" sz="5400"/>
              <a:t>Our Approach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DA3CF0-5EC4-7843-48BA-BCAD24A46BBF}"/>
              </a:ext>
            </a:extLst>
          </p:cNvPr>
          <p:cNvSpPr>
            <a:spLocks noGrp="1"/>
          </p:cNvSpPr>
          <p:nvPr>
            <p:ph idx="1"/>
          </p:nvPr>
        </p:nvSpPr>
        <p:spPr>
          <a:xfrm>
            <a:off x="838200" y="1836991"/>
            <a:ext cx="10684764" cy="4655883"/>
          </a:xfrm>
        </p:spPr>
        <p:txBody>
          <a:bodyPr>
            <a:noAutofit/>
          </a:bodyPr>
          <a:lstStyle/>
          <a:p>
            <a:r>
              <a:rPr lang="en-CA" sz="1800" dirty="0"/>
              <a:t>Our approach uses </a:t>
            </a:r>
            <a:r>
              <a:rPr lang="en-CA" sz="1800" b="0" i="0" u="none" strike="noStrike" dirty="0">
                <a:effectLst/>
              </a:rPr>
              <a:t>convolutional neural network (CNN) to classify</a:t>
            </a:r>
            <a:r>
              <a:rPr lang="en-CA" sz="1800" dirty="0"/>
              <a:t> different cancer into its categories.</a:t>
            </a:r>
          </a:p>
          <a:p>
            <a:r>
              <a:rPr lang="en-CA" sz="1800" b="0" i="0" u="none" strike="noStrike" dirty="0">
                <a:effectLst/>
              </a:rPr>
              <a:t>Split the dataset: The dataset is split into training, validation, and test sets. Then shuffles the data if specified, and then takes the specified proportions of the data for each set. </a:t>
            </a:r>
          </a:p>
          <a:p>
            <a:r>
              <a:rPr lang="en-CA" sz="1800" b="0" i="0" u="none" strike="noStrike" dirty="0">
                <a:effectLst/>
              </a:rPr>
              <a:t>Preprocess the images: The images are preprocessed in the model using a r</a:t>
            </a:r>
            <a:r>
              <a:rPr lang="en-CA" sz="1800" dirty="0"/>
              <a:t>escaling</a:t>
            </a:r>
            <a:r>
              <a:rPr lang="en-CA" sz="1800" b="0" i="0" u="none" strike="noStrike" dirty="0">
                <a:effectLst/>
              </a:rPr>
              <a:t> layer to normalize the pixel values to the range [0, 1]. Data augmentation is also an option in the code, which applies random flips and rotations to the images.</a:t>
            </a:r>
          </a:p>
          <a:p>
            <a:r>
              <a:rPr lang="en-CA" sz="1800" dirty="0"/>
              <a:t>M</a:t>
            </a:r>
            <a:r>
              <a:rPr lang="en-CA" sz="1800" b="0" i="0" u="none" strike="noStrike" dirty="0">
                <a:effectLst/>
              </a:rPr>
              <a:t>odel Architecture: The model consists of several convolutional layers followed by max pooling layers to reduce the spatial dimensions of the output feature maps. The final output is passed through a fully connected layers with the final layer having a </a:t>
            </a:r>
            <a:r>
              <a:rPr lang="en-CA" sz="1800" b="0" i="0" u="none" strike="noStrike" dirty="0" err="1">
                <a:effectLst/>
              </a:rPr>
              <a:t>softmax</a:t>
            </a:r>
            <a:r>
              <a:rPr lang="en-CA" sz="1800" b="0" i="0" u="none" strike="noStrike" dirty="0">
                <a:effectLst/>
              </a:rPr>
              <a:t> activation function to output the predicted class probabilities.</a:t>
            </a:r>
          </a:p>
          <a:p>
            <a:r>
              <a:rPr lang="en-CA" sz="1800" b="0" i="0" u="none" strike="noStrike" dirty="0">
                <a:effectLst/>
              </a:rPr>
              <a:t>Train the model: The model is trained using the </a:t>
            </a:r>
            <a:r>
              <a:rPr lang="en-CA" sz="1800" dirty="0"/>
              <a:t>fit()</a:t>
            </a:r>
            <a:r>
              <a:rPr lang="en-CA" sz="1800" b="0" i="0" u="none" strike="noStrike" dirty="0">
                <a:effectLst/>
              </a:rPr>
              <a:t> method, with the training set and validation set as inputs. </a:t>
            </a:r>
            <a:endParaRPr lang="en-CA" sz="1800" dirty="0"/>
          </a:p>
          <a:p>
            <a:r>
              <a:rPr lang="en-CA" sz="1800" b="0" i="0" u="none" strike="noStrike" dirty="0">
                <a:effectLst/>
              </a:rPr>
              <a:t>Predict new images: The model can be used to predict the class probabilities of new images. Using the </a:t>
            </a:r>
            <a:r>
              <a:rPr lang="en-CA" sz="1800" dirty="0" err="1"/>
              <a:t>preprocessing.image</a:t>
            </a:r>
            <a:r>
              <a:rPr lang="en-CA" sz="1800" b="0" i="0" u="none" strike="noStrike" dirty="0">
                <a:effectLst/>
              </a:rPr>
              <a:t> module from </a:t>
            </a:r>
            <a:r>
              <a:rPr lang="en-CA" sz="1800" b="0" i="0" u="none" strike="noStrike" dirty="0" err="1">
                <a:effectLst/>
              </a:rPr>
              <a:t>Keras</a:t>
            </a:r>
            <a:r>
              <a:rPr lang="en-CA" sz="1800" b="0" i="0" u="none" strike="noStrike" dirty="0">
                <a:effectLst/>
              </a:rPr>
              <a:t> helps to predict the loaded image into the specified classification.</a:t>
            </a:r>
            <a:endParaRPr lang="en-CA" sz="1800" dirty="0"/>
          </a:p>
        </p:txBody>
      </p:sp>
    </p:spTree>
    <p:extLst>
      <p:ext uri="{BB962C8B-B14F-4D97-AF65-F5344CB8AC3E}">
        <p14:creationId xmlns:p14="http://schemas.microsoft.com/office/powerpoint/2010/main" val="4198301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013AA1-65DC-B0F0-028E-05239C4FA1E8}"/>
              </a:ext>
            </a:extLst>
          </p:cNvPr>
          <p:cNvSpPr>
            <a:spLocks noGrp="1"/>
          </p:cNvSpPr>
          <p:nvPr>
            <p:ph idx="1"/>
          </p:nvPr>
        </p:nvSpPr>
        <p:spPr>
          <a:xfrm>
            <a:off x="609600" y="375920"/>
            <a:ext cx="10744200" cy="5801043"/>
          </a:xfrm>
        </p:spPr>
        <p:txBody>
          <a:bodyPr/>
          <a:lstStyle/>
          <a:p>
            <a:r>
              <a:rPr lang="en-CA" sz="2000" dirty="0"/>
              <a:t>For brain and lung cancers we possessed  labelled data. </a:t>
            </a:r>
            <a:r>
              <a:rPr lang="en-CA" sz="2000" b="0" i="0" u="none" strike="noStrike" dirty="0">
                <a:effectLst/>
              </a:rPr>
              <a:t>However, in the case of skin cancer, labeled data is not readily available. Therefore, we make use of metadata which contains CSV file of image ID and the corresponding cancer type label.</a:t>
            </a:r>
          </a:p>
          <a:p>
            <a:r>
              <a:rPr lang="en-CA" sz="2000" dirty="0"/>
              <a:t>Then we integrate that csv to the images and then made a model to predict the cancer. </a:t>
            </a:r>
          </a:p>
          <a:p>
            <a:pPr marL="0" indent="0">
              <a:buNone/>
            </a:pPr>
            <a:endParaRPr lang="en-CA" dirty="0"/>
          </a:p>
        </p:txBody>
      </p:sp>
    </p:spTree>
    <p:extLst>
      <p:ext uri="{BB962C8B-B14F-4D97-AF65-F5344CB8AC3E}">
        <p14:creationId xmlns:p14="http://schemas.microsoft.com/office/powerpoint/2010/main" val="351357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F694-4DD0-1F69-422D-91ED3025F3AE}"/>
              </a:ext>
            </a:extLst>
          </p:cNvPr>
          <p:cNvSpPr>
            <a:spLocks noGrp="1"/>
          </p:cNvSpPr>
          <p:nvPr>
            <p:ph type="title"/>
          </p:nvPr>
        </p:nvSpPr>
        <p:spPr/>
        <p:txBody>
          <a:bodyPr/>
          <a:lstStyle/>
          <a:p>
            <a:r>
              <a:rPr lang="en-CA" dirty="0"/>
              <a:t>Accuracy and loss for a brain tumour</a:t>
            </a:r>
          </a:p>
        </p:txBody>
      </p:sp>
      <p:pic>
        <p:nvPicPr>
          <p:cNvPr id="9" name="Content Placeholder 8" descr="Graphical user interface&#10;&#10;Description automatically generated">
            <a:extLst>
              <a:ext uri="{FF2B5EF4-FFF2-40B4-BE49-F238E27FC236}">
                <a16:creationId xmlns:a16="http://schemas.microsoft.com/office/drawing/2014/main" id="{842E4566-7D0D-CFD9-187A-FB2888BF93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64368"/>
            <a:ext cx="5104709" cy="4351338"/>
          </a:xfrm>
        </p:spPr>
      </p:pic>
      <p:sp>
        <p:nvSpPr>
          <p:cNvPr id="4" name="TextBox 3">
            <a:extLst>
              <a:ext uri="{FF2B5EF4-FFF2-40B4-BE49-F238E27FC236}">
                <a16:creationId xmlns:a16="http://schemas.microsoft.com/office/drawing/2014/main" id="{8AE2F0B5-800E-50BF-6988-F9B58560F87B}"/>
              </a:ext>
            </a:extLst>
          </p:cNvPr>
          <p:cNvSpPr txBox="1"/>
          <p:nvPr/>
        </p:nvSpPr>
        <p:spPr>
          <a:xfrm>
            <a:off x="6428792" y="1564368"/>
            <a:ext cx="3937518" cy="2308324"/>
          </a:xfrm>
          <a:prstGeom prst="rect">
            <a:avLst/>
          </a:prstGeom>
          <a:noFill/>
        </p:spPr>
        <p:txBody>
          <a:bodyPr wrap="square" rtlCol="0">
            <a:spAutoFit/>
          </a:bodyPr>
          <a:lstStyle/>
          <a:p>
            <a:pPr marL="285750" indent="-285750">
              <a:buFont typeface="Arial" panose="020B0604020202020204" pitchFamily="34" charset="0"/>
              <a:buChar char="•"/>
            </a:pPr>
            <a:r>
              <a:rPr lang="en-CA" dirty="0"/>
              <a:t>Model CNN.</a:t>
            </a:r>
          </a:p>
          <a:p>
            <a:pPr marL="285750" indent="-285750">
              <a:buFont typeface="Arial" panose="020B0604020202020204" pitchFamily="34" charset="0"/>
              <a:buChar char="•"/>
            </a:pPr>
            <a:r>
              <a:rPr lang="en-US" dirty="0"/>
              <a:t>BATCH_SIZE = 62</a:t>
            </a:r>
          </a:p>
          <a:p>
            <a:pPr marL="285750" indent="-285750">
              <a:buFont typeface="Arial" panose="020B0604020202020204" pitchFamily="34" charset="0"/>
              <a:buChar char="•"/>
            </a:pPr>
            <a:r>
              <a:rPr lang="en-US" dirty="0"/>
              <a:t>IMAGE_SIZE = 256</a:t>
            </a:r>
          </a:p>
          <a:p>
            <a:pPr marL="285750" indent="-285750">
              <a:buFont typeface="Arial" panose="020B0604020202020204" pitchFamily="34" charset="0"/>
              <a:buChar char="•"/>
            </a:pPr>
            <a:r>
              <a:rPr lang="en-US" dirty="0"/>
              <a:t>EPOCHS=15</a:t>
            </a:r>
            <a:endParaRPr lang="en-CA" dirty="0"/>
          </a:p>
          <a:p>
            <a:pPr marL="285750" indent="-285750">
              <a:buFont typeface="Arial" panose="020B0604020202020204" pitchFamily="34" charset="0"/>
              <a:buChar char="•"/>
            </a:pPr>
            <a:r>
              <a:rPr lang="en-CA" dirty="0"/>
              <a:t>Accuracy is 96%.</a:t>
            </a:r>
          </a:p>
          <a:p>
            <a:pPr marL="285750" indent="-285750">
              <a:buFont typeface="Arial" panose="020B0604020202020204" pitchFamily="34" charset="0"/>
              <a:buChar char="•"/>
            </a:pPr>
            <a:r>
              <a:rPr lang="en-CA" dirty="0"/>
              <a:t>Loss is 18.42%</a:t>
            </a:r>
          </a:p>
          <a:p>
            <a:pPr marL="285750" indent="-285750">
              <a:buFont typeface="Arial" panose="020B0604020202020204" pitchFamily="34" charset="0"/>
              <a:buChar char="•"/>
            </a:pPr>
            <a:r>
              <a:rPr lang="en-CA" dirty="0"/>
              <a:t>Validation accuracy is</a:t>
            </a:r>
            <a:r>
              <a:rPr lang="sv-SE" dirty="0"/>
              <a:t> 95.81%</a:t>
            </a:r>
          </a:p>
          <a:p>
            <a:pPr marL="285750" indent="-285750">
              <a:buFont typeface="Arial" panose="020B0604020202020204" pitchFamily="34" charset="0"/>
              <a:buChar char="•"/>
            </a:pPr>
            <a:r>
              <a:rPr lang="sv-SE" dirty="0"/>
              <a:t>Validation loss is 18.11%</a:t>
            </a:r>
          </a:p>
        </p:txBody>
      </p:sp>
    </p:spTree>
    <p:extLst>
      <p:ext uri="{BB962C8B-B14F-4D97-AF65-F5344CB8AC3E}">
        <p14:creationId xmlns:p14="http://schemas.microsoft.com/office/powerpoint/2010/main" val="1537085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0A80D-B3A0-158C-4AE2-1E5024FD97ED}"/>
              </a:ext>
            </a:extLst>
          </p:cNvPr>
          <p:cNvSpPr>
            <a:spLocks noGrp="1"/>
          </p:cNvSpPr>
          <p:nvPr>
            <p:ph type="title"/>
          </p:nvPr>
        </p:nvSpPr>
        <p:spPr/>
        <p:txBody>
          <a:bodyPr/>
          <a:lstStyle/>
          <a:p>
            <a:r>
              <a:rPr lang="en-CA" dirty="0"/>
              <a:t>    Accuracy and loss for a lung cancer </a:t>
            </a:r>
          </a:p>
        </p:txBody>
      </p:sp>
      <p:pic>
        <p:nvPicPr>
          <p:cNvPr id="5" name="Content Placeholder 4" descr="Chart, line chart&#10;&#10;Description automatically generated">
            <a:extLst>
              <a:ext uri="{FF2B5EF4-FFF2-40B4-BE49-F238E27FC236}">
                <a16:creationId xmlns:a16="http://schemas.microsoft.com/office/drawing/2014/main" id="{CE1B2A06-4060-BCFB-8795-972AAD37A6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550" y="1459150"/>
            <a:ext cx="5376616" cy="4883284"/>
          </a:xfrm>
        </p:spPr>
      </p:pic>
      <p:sp>
        <p:nvSpPr>
          <p:cNvPr id="4" name="TextBox 3">
            <a:extLst>
              <a:ext uri="{FF2B5EF4-FFF2-40B4-BE49-F238E27FC236}">
                <a16:creationId xmlns:a16="http://schemas.microsoft.com/office/drawing/2014/main" id="{82AE97F4-C6FE-7206-B39A-DD8A4AA47E3B}"/>
              </a:ext>
            </a:extLst>
          </p:cNvPr>
          <p:cNvSpPr txBox="1"/>
          <p:nvPr/>
        </p:nvSpPr>
        <p:spPr>
          <a:xfrm>
            <a:off x="6937724" y="1690688"/>
            <a:ext cx="3937518" cy="2308324"/>
          </a:xfrm>
          <a:prstGeom prst="rect">
            <a:avLst/>
          </a:prstGeom>
          <a:noFill/>
        </p:spPr>
        <p:txBody>
          <a:bodyPr wrap="square" rtlCol="0">
            <a:spAutoFit/>
          </a:bodyPr>
          <a:lstStyle/>
          <a:p>
            <a:pPr marL="285750" indent="-285750">
              <a:buFont typeface="Arial" panose="020B0604020202020204" pitchFamily="34" charset="0"/>
              <a:buChar char="•"/>
            </a:pPr>
            <a:r>
              <a:rPr lang="en-CA" dirty="0"/>
              <a:t>Model CNN.</a:t>
            </a:r>
          </a:p>
          <a:p>
            <a:pPr marL="285750" indent="-285750">
              <a:buFont typeface="Arial" panose="020B0604020202020204" pitchFamily="34" charset="0"/>
              <a:buChar char="•"/>
            </a:pPr>
            <a:r>
              <a:rPr lang="en-US" dirty="0"/>
              <a:t>BATCH_SIZE = 62</a:t>
            </a:r>
          </a:p>
          <a:p>
            <a:pPr marL="285750" indent="-285750">
              <a:buFont typeface="Arial" panose="020B0604020202020204" pitchFamily="34" charset="0"/>
              <a:buChar char="•"/>
            </a:pPr>
            <a:r>
              <a:rPr lang="en-US" dirty="0"/>
              <a:t>IMAGE_SIZE = 256</a:t>
            </a:r>
          </a:p>
          <a:p>
            <a:pPr marL="285750" indent="-285750">
              <a:buFont typeface="Arial" panose="020B0604020202020204" pitchFamily="34" charset="0"/>
              <a:buChar char="•"/>
            </a:pPr>
            <a:r>
              <a:rPr lang="en-US" dirty="0"/>
              <a:t>EPOCHS=15</a:t>
            </a:r>
          </a:p>
          <a:p>
            <a:pPr marL="285750" indent="-285750">
              <a:buFont typeface="Arial" panose="020B0604020202020204" pitchFamily="34" charset="0"/>
              <a:buChar char="•"/>
            </a:pPr>
            <a:r>
              <a:rPr lang="en-CA" dirty="0"/>
              <a:t>Accuracy is 96.24%</a:t>
            </a:r>
          </a:p>
          <a:p>
            <a:pPr marL="285750" indent="-285750">
              <a:buFont typeface="Arial" panose="020B0604020202020204" pitchFamily="34" charset="0"/>
              <a:buChar char="•"/>
            </a:pPr>
            <a:r>
              <a:rPr lang="en-CA" dirty="0"/>
              <a:t>Loss is 13.54% </a:t>
            </a:r>
          </a:p>
          <a:p>
            <a:pPr marL="285750" indent="-285750">
              <a:buFont typeface="Arial" panose="020B0604020202020204" pitchFamily="34" charset="0"/>
              <a:buChar char="•"/>
            </a:pPr>
            <a:r>
              <a:rPr lang="en-CA" dirty="0"/>
              <a:t>Validation accuracy is</a:t>
            </a:r>
            <a:r>
              <a:rPr lang="sv-SE" dirty="0"/>
              <a:t> 95.81%</a:t>
            </a:r>
          </a:p>
          <a:p>
            <a:pPr marL="285750" indent="-285750">
              <a:buFont typeface="Arial" panose="020B0604020202020204" pitchFamily="34" charset="0"/>
              <a:buChar char="•"/>
            </a:pPr>
            <a:r>
              <a:rPr lang="sv-SE" dirty="0"/>
              <a:t>Validation loss is 18.11%</a:t>
            </a:r>
          </a:p>
        </p:txBody>
      </p:sp>
    </p:spTree>
    <p:extLst>
      <p:ext uri="{BB962C8B-B14F-4D97-AF65-F5344CB8AC3E}">
        <p14:creationId xmlns:p14="http://schemas.microsoft.com/office/powerpoint/2010/main" val="1766781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8F6D7-D544-3CF4-2FED-B6053CEA26EC}"/>
              </a:ext>
            </a:extLst>
          </p:cNvPr>
          <p:cNvSpPr>
            <a:spLocks noGrp="1"/>
          </p:cNvSpPr>
          <p:nvPr>
            <p:ph type="title"/>
          </p:nvPr>
        </p:nvSpPr>
        <p:spPr/>
        <p:txBody>
          <a:bodyPr/>
          <a:lstStyle/>
          <a:p>
            <a:r>
              <a:rPr lang="en-CA" dirty="0"/>
              <a:t>     Accuracy and loss for a Skin cancer</a:t>
            </a:r>
          </a:p>
        </p:txBody>
      </p:sp>
      <p:pic>
        <p:nvPicPr>
          <p:cNvPr id="7" name="Content Placeholder 6" descr="Chart, line chart&#10;&#10;Description automatically generated">
            <a:extLst>
              <a:ext uri="{FF2B5EF4-FFF2-40B4-BE49-F238E27FC236}">
                <a16:creationId xmlns:a16="http://schemas.microsoft.com/office/drawing/2014/main" id="{958643A4-609C-84A1-FD2D-07A353E2DE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1595" y="3881025"/>
            <a:ext cx="3758261" cy="2804791"/>
          </a:xfrm>
        </p:spPr>
      </p:pic>
      <p:pic>
        <p:nvPicPr>
          <p:cNvPr id="9" name="Picture 8" descr="Chart, line chart&#10;&#10;Description automatically generated">
            <a:extLst>
              <a:ext uri="{FF2B5EF4-FFF2-40B4-BE49-F238E27FC236}">
                <a16:creationId xmlns:a16="http://schemas.microsoft.com/office/drawing/2014/main" id="{6439D5E0-3025-92A8-B3FB-702DB8C25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867" y="1290554"/>
            <a:ext cx="3797989" cy="2804791"/>
          </a:xfrm>
          <a:prstGeom prst="rect">
            <a:avLst/>
          </a:prstGeom>
        </p:spPr>
      </p:pic>
      <p:sp>
        <p:nvSpPr>
          <p:cNvPr id="10" name="TextBox 9">
            <a:extLst>
              <a:ext uri="{FF2B5EF4-FFF2-40B4-BE49-F238E27FC236}">
                <a16:creationId xmlns:a16="http://schemas.microsoft.com/office/drawing/2014/main" id="{AA1DC9E5-D709-A972-68BF-48D353B2A77E}"/>
              </a:ext>
            </a:extLst>
          </p:cNvPr>
          <p:cNvSpPr txBox="1"/>
          <p:nvPr/>
        </p:nvSpPr>
        <p:spPr>
          <a:xfrm>
            <a:off x="6451341" y="2070067"/>
            <a:ext cx="3937518" cy="2308324"/>
          </a:xfrm>
          <a:prstGeom prst="rect">
            <a:avLst/>
          </a:prstGeom>
          <a:noFill/>
        </p:spPr>
        <p:txBody>
          <a:bodyPr wrap="square" rtlCol="0">
            <a:spAutoFit/>
          </a:bodyPr>
          <a:lstStyle/>
          <a:p>
            <a:pPr marL="285750" indent="-285750">
              <a:buFont typeface="Arial" panose="020B0604020202020204" pitchFamily="34" charset="0"/>
              <a:buChar char="•"/>
            </a:pPr>
            <a:r>
              <a:rPr lang="en-CA" dirty="0"/>
              <a:t>Model Resnet 50.</a:t>
            </a:r>
          </a:p>
          <a:p>
            <a:pPr marL="285750" indent="-285750">
              <a:buFont typeface="Arial" panose="020B0604020202020204" pitchFamily="34" charset="0"/>
              <a:buChar char="•"/>
            </a:pPr>
            <a:r>
              <a:rPr lang="en-US" dirty="0"/>
              <a:t>BATCH_SIZE = 16</a:t>
            </a:r>
          </a:p>
          <a:p>
            <a:pPr marL="285750" indent="-285750">
              <a:buFont typeface="Arial" panose="020B0604020202020204" pitchFamily="34" charset="0"/>
              <a:buChar char="•"/>
            </a:pPr>
            <a:r>
              <a:rPr lang="en-US" dirty="0"/>
              <a:t>IMAGE_SIZE = 256</a:t>
            </a:r>
          </a:p>
          <a:p>
            <a:pPr marL="285750" indent="-285750">
              <a:buFont typeface="Arial" panose="020B0604020202020204" pitchFamily="34" charset="0"/>
              <a:buChar char="•"/>
            </a:pPr>
            <a:r>
              <a:rPr lang="en-US" dirty="0"/>
              <a:t>EPOCHS=50</a:t>
            </a:r>
            <a:endParaRPr lang="en-CA" dirty="0"/>
          </a:p>
          <a:p>
            <a:pPr marL="285750" indent="-285750">
              <a:buFont typeface="Arial" panose="020B0604020202020204" pitchFamily="34" charset="0"/>
              <a:buChar char="•"/>
            </a:pPr>
            <a:r>
              <a:rPr lang="en-CA" dirty="0"/>
              <a:t>Accuracy is 87.2%</a:t>
            </a:r>
          </a:p>
          <a:p>
            <a:pPr marL="285750" indent="-285750">
              <a:buFont typeface="Arial" panose="020B0604020202020204" pitchFamily="34" charset="0"/>
              <a:buChar char="•"/>
            </a:pPr>
            <a:r>
              <a:rPr lang="en-CA" dirty="0"/>
              <a:t>Loss is 10.41% </a:t>
            </a:r>
          </a:p>
          <a:p>
            <a:pPr marL="285750" indent="-285750">
              <a:buFont typeface="Arial" panose="020B0604020202020204" pitchFamily="34" charset="0"/>
              <a:buChar char="•"/>
            </a:pPr>
            <a:r>
              <a:rPr lang="en-CA" dirty="0"/>
              <a:t>Validation accuracy is 92.12 </a:t>
            </a:r>
            <a:r>
              <a:rPr lang="sv-SE" dirty="0"/>
              <a:t> %</a:t>
            </a:r>
          </a:p>
          <a:p>
            <a:pPr marL="285750" indent="-285750">
              <a:buFont typeface="Arial" panose="020B0604020202020204" pitchFamily="34" charset="0"/>
              <a:buChar char="•"/>
            </a:pPr>
            <a:r>
              <a:rPr lang="sv-SE" dirty="0"/>
              <a:t>Validation loss is 15.36%</a:t>
            </a:r>
          </a:p>
        </p:txBody>
      </p:sp>
    </p:spTree>
    <p:extLst>
      <p:ext uri="{BB962C8B-B14F-4D97-AF65-F5344CB8AC3E}">
        <p14:creationId xmlns:p14="http://schemas.microsoft.com/office/powerpoint/2010/main" val="599621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22E0BB-BB57-1B3F-1185-9F84E862649F}"/>
              </a:ext>
            </a:extLst>
          </p:cNvPr>
          <p:cNvSpPr>
            <a:spLocks noGrp="1"/>
          </p:cNvSpPr>
          <p:nvPr>
            <p:ph type="title"/>
          </p:nvPr>
        </p:nvSpPr>
        <p:spPr>
          <a:xfrm>
            <a:off x="838200" y="365125"/>
            <a:ext cx="10515600" cy="1325563"/>
          </a:xfrm>
        </p:spPr>
        <p:txBody>
          <a:bodyPr>
            <a:normAutofit/>
          </a:bodyPr>
          <a:lstStyle/>
          <a:p>
            <a:r>
              <a:rPr lang="en-CA" sz="5400" dirty="0"/>
              <a:t>Website Architecture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AD9FCC-7A2C-CA17-C5A6-FF823DBE0C62}"/>
              </a:ext>
            </a:extLst>
          </p:cNvPr>
          <p:cNvSpPr>
            <a:spLocks noGrp="1"/>
          </p:cNvSpPr>
          <p:nvPr>
            <p:ph idx="1"/>
          </p:nvPr>
        </p:nvSpPr>
        <p:spPr>
          <a:xfrm>
            <a:off x="838200" y="1929384"/>
            <a:ext cx="10515600" cy="4251960"/>
          </a:xfrm>
        </p:spPr>
        <p:txBody>
          <a:bodyPr>
            <a:normAutofit/>
          </a:bodyPr>
          <a:lstStyle/>
          <a:p>
            <a:pPr algn="l"/>
            <a:r>
              <a:rPr lang="en-CA" sz="2200" b="0" i="0" u="none" strike="noStrike" dirty="0">
                <a:effectLst/>
              </a:rPr>
              <a:t>Used Flask framework to handle HTTP requests and responses.</a:t>
            </a:r>
          </a:p>
          <a:p>
            <a:pPr algn="l"/>
            <a:r>
              <a:rPr lang="en-CA" sz="2200" b="0" i="0" u="none" strike="noStrike" dirty="0">
                <a:effectLst/>
              </a:rPr>
              <a:t>Add an HTML/CSS template to provide the user interface for the web application.</a:t>
            </a:r>
          </a:p>
          <a:p>
            <a:pPr algn="l"/>
            <a:r>
              <a:rPr lang="en-CA" sz="2200" b="0" i="0" u="none" strike="noStrike" dirty="0">
                <a:effectLst/>
              </a:rPr>
              <a:t>A Python code is written to  handle user input from the HTML form and use it to call the </a:t>
            </a:r>
            <a:r>
              <a:rPr lang="en-CA" sz="2200" dirty="0"/>
              <a:t>cancer</a:t>
            </a:r>
            <a:r>
              <a:rPr lang="en-CA" sz="2200" b="0" i="0" u="none" strike="noStrike" dirty="0">
                <a:effectLst/>
              </a:rPr>
              <a:t> detection models.</a:t>
            </a:r>
          </a:p>
          <a:p>
            <a:pPr algn="l"/>
            <a:r>
              <a:rPr lang="en-CA" sz="2200" b="0" i="0" u="none" strike="noStrike" dirty="0">
                <a:effectLst/>
              </a:rPr>
              <a:t>The image detection model will take an image as an input and return a prediction</a:t>
            </a:r>
          </a:p>
          <a:p>
            <a:pPr marL="0" indent="0">
              <a:buNone/>
            </a:pPr>
            <a:endParaRPr lang="en-CA" sz="2200" dirty="0"/>
          </a:p>
          <a:p>
            <a:endParaRPr lang="en-CA" sz="2200" dirty="0"/>
          </a:p>
          <a:p>
            <a:endParaRPr lang="en-CA" sz="2200" dirty="0"/>
          </a:p>
        </p:txBody>
      </p:sp>
    </p:spTree>
    <p:extLst>
      <p:ext uri="{BB962C8B-B14F-4D97-AF65-F5344CB8AC3E}">
        <p14:creationId xmlns:p14="http://schemas.microsoft.com/office/powerpoint/2010/main" val="4232503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987EA-EB22-2A62-2230-2C3A1451AA95}"/>
              </a:ext>
            </a:extLst>
          </p:cNvPr>
          <p:cNvSpPr>
            <a:spLocks noGrp="1"/>
          </p:cNvSpPr>
          <p:nvPr>
            <p:ph type="title"/>
          </p:nvPr>
        </p:nvSpPr>
        <p:spPr/>
        <p:txBody>
          <a:bodyPr/>
          <a:lstStyle/>
          <a:p>
            <a:r>
              <a:rPr lang="en-CA" dirty="0"/>
              <a:t>Website Layout</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878235FB-1355-FECD-560D-775EA6CA1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6014" y="1511559"/>
            <a:ext cx="9879972" cy="4898572"/>
          </a:xfrm>
        </p:spPr>
      </p:pic>
    </p:spTree>
    <p:extLst>
      <p:ext uri="{BB962C8B-B14F-4D97-AF65-F5344CB8AC3E}">
        <p14:creationId xmlns:p14="http://schemas.microsoft.com/office/powerpoint/2010/main" val="226255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C33C72-D2D6-DB30-0B68-407910C8F6BA}"/>
              </a:ext>
            </a:extLst>
          </p:cNvPr>
          <p:cNvSpPr>
            <a:spLocks noGrp="1"/>
          </p:cNvSpPr>
          <p:nvPr>
            <p:ph type="title"/>
          </p:nvPr>
        </p:nvSpPr>
        <p:spPr>
          <a:xfrm>
            <a:off x="1285240" y="1050595"/>
            <a:ext cx="8074815" cy="1618489"/>
          </a:xfrm>
        </p:spPr>
        <p:txBody>
          <a:bodyPr anchor="ctr">
            <a:normAutofit/>
          </a:bodyPr>
          <a:lstStyle/>
          <a:p>
            <a:r>
              <a:rPr lang="en-CA" sz="7200" dirty="0"/>
              <a:t>Group members </a:t>
            </a:r>
          </a:p>
        </p:txBody>
      </p:sp>
      <p:sp>
        <p:nvSpPr>
          <p:cNvPr id="3" name="Content Placeholder 2">
            <a:extLst>
              <a:ext uri="{FF2B5EF4-FFF2-40B4-BE49-F238E27FC236}">
                <a16:creationId xmlns:a16="http://schemas.microsoft.com/office/drawing/2014/main" id="{284A89F7-9FEF-B634-4897-B01A46B75FC0}"/>
              </a:ext>
            </a:extLst>
          </p:cNvPr>
          <p:cNvSpPr>
            <a:spLocks noGrp="1"/>
          </p:cNvSpPr>
          <p:nvPr>
            <p:ph idx="1"/>
          </p:nvPr>
        </p:nvSpPr>
        <p:spPr>
          <a:xfrm>
            <a:off x="1285240" y="2969469"/>
            <a:ext cx="8074815" cy="2800395"/>
          </a:xfrm>
        </p:spPr>
        <p:txBody>
          <a:bodyPr anchor="t">
            <a:normAutofit/>
          </a:bodyPr>
          <a:lstStyle/>
          <a:p>
            <a:pPr marL="0" indent="0">
              <a:buNone/>
            </a:pPr>
            <a:r>
              <a:rPr lang="en-CA" sz="2400" dirty="0"/>
              <a:t>1. Parth Patel</a:t>
            </a:r>
          </a:p>
          <a:p>
            <a:pPr marL="0" indent="0">
              <a:buNone/>
            </a:pPr>
            <a:r>
              <a:rPr lang="en-CA" sz="2400" dirty="0"/>
              <a:t>2. Dhruval Patel</a:t>
            </a:r>
          </a:p>
          <a:p>
            <a:pPr marL="0" indent="0">
              <a:buNone/>
            </a:pPr>
            <a:r>
              <a:rPr lang="en-CA" sz="2400" dirty="0"/>
              <a:t>3. Neha Babu</a:t>
            </a:r>
          </a:p>
          <a:p>
            <a:pPr marL="0" indent="0">
              <a:buNone/>
            </a:pPr>
            <a:r>
              <a:rPr lang="en-CA" sz="2400" dirty="0"/>
              <a:t>4. </a:t>
            </a:r>
            <a:r>
              <a:rPr lang="en-CA" sz="2400" dirty="0" err="1"/>
              <a:t>Kawalbeer</a:t>
            </a:r>
            <a:r>
              <a:rPr lang="en-CA" sz="2400" dirty="0"/>
              <a:t> Kaur </a:t>
            </a:r>
          </a:p>
          <a:p>
            <a:pPr marL="0" indent="0">
              <a:buNone/>
            </a:pPr>
            <a:r>
              <a:rPr lang="en-CA" sz="2400" dirty="0"/>
              <a:t>5. Neha Rani</a:t>
            </a:r>
          </a:p>
        </p:txBody>
      </p:sp>
    </p:spTree>
    <p:extLst>
      <p:ext uri="{BB962C8B-B14F-4D97-AF65-F5344CB8AC3E}">
        <p14:creationId xmlns:p14="http://schemas.microsoft.com/office/powerpoint/2010/main" val="474198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9293BC75-1290-769E-7F5E-090917291D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218" y="615821"/>
            <a:ext cx="11661563" cy="5327877"/>
          </a:xfrm>
        </p:spPr>
      </p:pic>
    </p:spTree>
    <p:extLst>
      <p:ext uri="{BB962C8B-B14F-4D97-AF65-F5344CB8AC3E}">
        <p14:creationId xmlns:p14="http://schemas.microsoft.com/office/powerpoint/2010/main" val="3471184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2E071D31-EB3E-AA32-87DB-8EF7A8B205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644" y="699796"/>
            <a:ext cx="10554315" cy="4699600"/>
          </a:xfrm>
        </p:spPr>
      </p:pic>
    </p:spTree>
    <p:extLst>
      <p:ext uri="{BB962C8B-B14F-4D97-AF65-F5344CB8AC3E}">
        <p14:creationId xmlns:p14="http://schemas.microsoft.com/office/powerpoint/2010/main" val="1132181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inal">
            <a:hlinkClick r:id="" action="ppaction://media"/>
            <a:extLst>
              <a:ext uri="{FF2B5EF4-FFF2-40B4-BE49-F238E27FC236}">
                <a16:creationId xmlns:a16="http://schemas.microsoft.com/office/drawing/2014/main" id="{424BF21A-2EA3-CF3A-6026-98D2BF7D2CA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3813" y="1070669"/>
            <a:ext cx="10709988" cy="5106294"/>
          </a:xfrm>
        </p:spPr>
      </p:pic>
    </p:spTree>
    <p:extLst>
      <p:ext uri="{BB962C8B-B14F-4D97-AF65-F5344CB8AC3E}">
        <p14:creationId xmlns:p14="http://schemas.microsoft.com/office/powerpoint/2010/main" val="111000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5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2406-FC4C-7F1C-854E-D09251411FF2}"/>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109C4D01-2BAD-FA71-7CCB-7A290561A57E}"/>
              </a:ext>
            </a:extLst>
          </p:cNvPr>
          <p:cNvSpPr>
            <a:spLocks noGrp="1"/>
          </p:cNvSpPr>
          <p:nvPr>
            <p:ph idx="1"/>
          </p:nvPr>
        </p:nvSpPr>
        <p:spPr/>
        <p:txBody>
          <a:bodyPr/>
          <a:lstStyle/>
          <a:p>
            <a:r>
              <a:rPr lang="en-CA" sz="2400" dirty="0">
                <a:hlinkClick r:id="rId2"/>
              </a:rPr>
              <a:t>https://dataverse.harvard.edu/dataverse/harvard</a:t>
            </a:r>
            <a:endParaRPr lang="en-CA" sz="2400" dirty="0"/>
          </a:p>
          <a:p>
            <a:r>
              <a:rPr lang="en-CA" sz="2000" dirty="0">
                <a:hlinkClick r:id="rId3"/>
              </a:rPr>
              <a:t>https://towardsdatascience.com/convolutional-neural-networks-explained-9cc5188c4939#:~:text=A%20Convolutional%20Neural%20Network%2C%20also,binary%20representation%20of%20visual%20data</a:t>
            </a:r>
            <a:r>
              <a:rPr lang="en-CA" sz="2000" dirty="0"/>
              <a:t>.</a:t>
            </a:r>
          </a:p>
          <a:p>
            <a:r>
              <a:rPr lang="en-CA" sz="2000" dirty="0">
                <a:hlinkClick r:id="rId4"/>
              </a:rPr>
              <a:t>https://www.tensorflow.org/tutorials/images/cnn</a:t>
            </a:r>
            <a:endParaRPr lang="en-CA" sz="2000" dirty="0"/>
          </a:p>
          <a:p>
            <a:r>
              <a:rPr lang="en-CA" sz="2000" dirty="0">
                <a:hlinkClick r:id="rId5"/>
              </a:rPr>
              <a:t>https://stackoverflow.com/questions/59402131/how-can-i-make-a-single-prediction-on-a-model-using-sklearn-in-python</a:t>
            </a:r>
            <a:endParaRPr lang="en-CA" sz="2000" dirty="0"/>
          </a:p>
          <a:p>
            <a:r>
              <a:rPr lang="en-CA" sz="2000" dirty="0">
                <a:hlinkClick r:id="rId6"/>
              </a:rPr>
              <a:t>https://towardsai.net/p/l/how-to-predict-multiple-variables-with-one-model-and-why</a:t>
            </a:r>
            <a:endParaRPr lang="en-CA" sz="2000" dirty="0"/>
          </a:p>
          <a:p>
            <a:r>
              <a:rPr lang="en-CA" sz="2000" dirty="0">
                <a:hlinkClick r:id="rId7"/>
              </a:rPr>
              <a:t>https://medium.com/@shivamkhandelwal555/a-proper-way-of-declaring-models-in-flask-9ce0bb0e42c1</a:t>
            </a:r>
            <a:endParaRPr lang="en-CA" sz="2000" dirty="0"/>
          </a:p>
          <a:p>
            <a:pPr marL="0" indent="0">
              <a:buNone/>
            </a:pPr>
            <a:endParaRPr lang="en-CA" sz="2000" dirty="0"/>
          </a:p>
          <a:p>
            <a:pPr marL="0" indent="0">
              <a:buNone/>
            </a:pPr>
            <a:endParaRPr lang="en-CA" sz="1800" dirty="0"/>
          </a:p>
        </p:txBody>
      </p:sp>
    </p:spTree>
    <p:extLst>
      <p:ext uri="{BB962C8B-B14F-4D97-AF65-F5344CB8AC3E}">
        <p14:creationId xmlns:p14="http://schemas.microsoft.com/office/powerpoint/2010/main" val="1091385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35" descr="Aerial view of a highway near the ocean">
            <a:extLst>
              <a:ext uri="{FF2B5EF4-FFF2-40B4-BE49-F238E27FC236}">
                <a16:creationId xmlns:a16="http://schemas.microsoft.com/office/drawing/2014/main" id="{B1518F24-DD19-B610-DD3E-E90F5FAD16D6}"/>
              </a:ext>
            </a:extLst>
          </p:cNvPr>
          <p:cNvPicPr>
            <a:picLocks noChangeAspect="1"/>
          </p:cNvPicPr>
          <p:nvPr/>
        </p:nvPicPr>
        <p:blipFill rotWithShape="1">
          <a:blip r:embed="rId2"/>
          <a:srcRect t="23068" b="36352"/>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F8C383FA-62EC-818F-7C20-8D533010E27F}"/>
              </a:ext>
            </a:extLst>
          </p:cNvPr>
          <p:cNvSpPr>
            <a:spLocks noGrp="1"/>
          </p:cNvSpPr>
          <p:nvPr>
            <p:ph idx="1"/>
          </p:nvPr>
        </p:nvSpPr>
        <p:spPr>
          <a:xfrm>
            <a:off x="4223982" y="3752850"/>
            <a:ext cx="7485413" cy="2452687"/>
          </a:xfrm>
        </p:spPr>
        <p:txBody>
          <a:bodyPr anchor="ctr">
            <a:normAutofit/>
          </a:bodyPr>
          <a:lstStyle/>
          <a:p>
            <a:pPr marL="0" indent="0">
              <a:buNone/>
            </a:pPr>
            <a:r>
              <a:rPr lang="en-CA" sz="1800" dirty="0"/>
              <a:t>				</a:t>
            </a:r>
            <a:r>
              <a:rPr lang="en-CA" sz="3600" dirty="0"/>
              <a:t>	Thank You</a:t>
            </a:r>
            <a:endParaRPr lang="en-CA" sz="1800" dirty="0"/>
          </a:p>
        </p:txBody>
      </p:sp>
    </p:spTree>
    <p:extLst>
      <p:ext uri="{BB962C8B-B14F-4D97-AF65-F5344CB8AC3E}">
        <p14:creationId xmlns:p14="http://schemas.microsoft.com/office/powerpoint/2010/main" val="33008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7BDC0-C815-EC4B-C5C2-5FA6A6E0BB47}"/>
              </a:ext>
            </a:extLst>
          </p:cNvPr>
          <p:cNvSpPr>
            <a:spLocks noGrp="1"/>
          </p:cNvSpPr>
          <p:nvPr>
            <p:ph type="title"/>
          </p:nvPr>
        </p:nvSpPr>
        <p:spPr>
          <a:xfrm>
            <a:off x="838200" y="365125"/>
            <a:ext cx="10515600" cy="1325563"/>
          </a:xfrm>
        </p:spPr>
        <p:txBody>
          <a:bodyPr>
            <a:normAutofit/>
          </a:bodyPr>
          <a:lstStyle/>
          <a:p>
            <a:r>
              <a:rPr lang="en-CA" sz="5400"/>
              <a:t>			  </a:t>
            </a:r>
            <a:r>
              <a:rPr lang="en-CA" sz="5400" b="1"/>
              <a:t>Introduction</a:t>
            </a:r>
          </a:p>
        </p:txBody>
      </p:sp>
      <p:sp>
        <p:nvSpPr>
          <p:cNvPr id="5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227F20-B72E-ACA9-2805-B4427454A642}"/>
              </a:ext>
            </a:extLst>
          </p:cNvPr>
          <p:cNvSpPr>
            <a:spLocks noGrp="1"/>
          </p:cNvSpPr>
          <p:nvPr>
            <p:ph idx="1"/>
          </p:nvPr>
        </p:nvSpPr>
        <p:spPr>
          <a:xfrm>
            <a:off x="838200" y="1929384"/>
            <a:ext cx="10515600" cy="4251960"/>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Cancer is a leading cause of death worldwide and affects millions of people. According to the World Health Organization (WHO), cancer is responsible for an estimated 9.6 million deaths in 2021.</a:t>
            </a:r>
          </a:p>
          <a:p>
            <a:pPr marL="0" indent="0">
              <a:buNone/>
            </a:pPr>
            <a:r>
              <a:rPr lang="en-US" sz="1400" dirty="0">
                <a:latin typeface="Times New Roman" panose="02020603050405020304" pitchFamily="18" charset="0"/>
                <a:cs typeface="Times New Roman" panose="02020603050405020304" pitchFamily="18" charset="0"/>
              </a:rPr>
              <a:t>The most common types of cancer worldwide are Brain,skin,lung, prostate, colorectal, stomach, and liver cancer. These types of cancer are responsible for almost half of all cancer cases and deaths globally.</a:t>
            </a:r>
          </a:p>
          <a:p>
            <a:pPr marL="0" indent="0">
              <a:buNone/>
            </a:pPr>
            <a:r>
              <a:rPr lang="en-US" sz="1400" dirty="0">
                <a:latin typeface="Times New Roman" panose="02020603050405020304" pitchFamily="18" charset="0"/>
                <a:cs typeface="Times New Roman" panose="02020603050405020304" pitchFamily="18" charset="0"/>
              </a:rPr>
              <a:t>Prevention, early detection, and treatment are crucial in reducing the impact of cancer on individuals and communities. WHO recommends a comprehensive approach that includes promoting healthy lifestyles, increasing access to cancer screening and early detection, and improving access to cancer treatment.</a:t>
            </a:r>
          </a:p>
          <a:p>
            <a:pPr marL="0" indent="0">
              <a:buNone/>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In this project we are discussing about the following types of cancer.</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342900" indent="-342900">
              <a:buAutoNum type="arabicPeriod"/>
            </a:pPr>
            <a:r>
              <a:rPr lang="en-US" sz="1400" dirty="0">
                <a:latin typeface="Times New Roman" panose="02020603050405020304" pitchFamily="18" charset="0"/>
                <a:cs typeface="Times New Roman" panose="02020603050405020304" pitchFamily="18" charset="0"/>
              </a:rPr>
              <a:t>Brain Tumour</a:t>
            </a:r>
          </a:p>
          <a:p>
            <a:pPr marL="342900" indent="-342900">
              <a:buAutoNum type="arabicPeriod"/>
            </a:pPr>
            <a:r>
              <a:rPr lang="en-US" sz="1400" dirty="0">
                <a:latin typeface="Times New Roman" panose="02020603050405020304" pitchFamily="18" charset="0"/>
                <a:cs typeface="Times New Roman" panose="02020603050405020304" pitchFamily="18" charset="0"/>
              </a:rPr>
              <a:t>Skin cancer </a:t>
            </a:r>
          </a:p>
          <a:p>
            <a:pPr marL="342900" indent="-342900">
              <a:buAutoNum type="arabicPeriod"/>
            </a:pPr>
            <a:r>
              <a:rPr lang="en-US" sz="1400" dirty="0">
                <a:latin typeface="Times New Roman" panose="02020603050405020304" pitchFamily="18" charset="0"/>
                <a:cs typeface="Times New Roman" panose="02020603050405020304" pitchFamily="18" charset="0"/>
              </a:rPr>
              <a:t>Lung Cancer</a:t>
            </a:r>
          </a:p>
          <a:p>
            <a:pPr marL="0" indent="0">
              <a:buNone/>
            </a:pPr>
            <a:r>
              <a:rPr lang="en-US" sz="1400" dirty="0">
                <a:latin typeface="Times New Roman" panose="02020603050405020304" pitchFamily="18" charset="0"/>
                <a:cs typeface="Times New Roman" panose="02020603050405020304" pitchFamily="18" charset="0"/>
              </a:rPr>
              <a:t>Reference- </a:t>
            </a:r>
            <a:r>
              <a:rPr lang="en-US" sz="1100" dirty="0">
                <a:latin typeface="Times New Roman" panose="02020603050405020304" pitchFamily="18" charset="0"/>
                <a:cs typeface="Times New Roman" panose="02020603050405020304" pitchFamily="18" charset="0"/>
              </a:rPr>
              <a:t>https://www.cancer.gov/about-cancer/understanding/what-is-cancer#:~:text=Cancer%20is%20a%20disease%20caused,are%20also%20called%20genetic%20changes.</a:t>
            </a:r>
          </a:p>
          <a:p>
            <a:pPr marL="0" indent="0">
              <a:buNone/>
            </a:pPr>
            <a:endParaRPr lang="en-US" sz="1400" b="1" dirty="0">
              <a:latin typeface="Times New Roman" panose="02020603050405020304" pitchFamily="18" charset="0"/>
              <a:cs typeface="Times New Roman" panose="02020603050405020304" pitchFamily="18" charset="0"/>
            </a:endParaRPr>
          </a:p>
          <a:p>
            <a:pPr marL="0" indent="0">
              <a:buNone/>
            </a:pPr>
            <a:r>
              <a:rPr lang="en-US" sz="1400" b="1"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CA" sz="1400" dirty="0">
              <a:latin typeface="Times New Roman" panose="02020603050405020304" pitchFamily="18" charset="0"/>
              <a:cs typeface="Times New Roman" panose="02020603050405020304" pitchFamily="18" charset="0"/>
            </a:endParaRPr>
          </a:p>
          <a:p>
            <a:pPr marL="0" indent="0">
              <a:buNone/>
            </a:pPr>
            <a:endParaRPr lang="en-CA" sz="1400" dirty="0"/>
          </a:p>
          <a:p>
            <a:pPr marL="0" indent="0">
              <a:buNone/>
            </a:pPr>
            <a:endParaRPr lang="en-CA" sz="1400" dirty="0"/>
          </a:p>
        </p:txBody>
      </p:sp>
    </p:spTree>
    <p:extLst>
      <p:ext uri="{BB962C8B-B14F-4D97-AF65-F5344CB8AC3E}">
        <p14:creationId xmlns:p14="http://schemas.microsoft.com/office/powerpoint/2010/main" val="169135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BAA7E-8EE8-F33C-D840-F240359A2C40}"/>
              </a:ext>
            </a:extLst>
          </p:cNvPr>
          <p:cNvSpPr>
            <a:spLocks noGrp="1"/>
          </p:cNvSpPr>
          <p:nvPr>
            <p:ph type="title"/>
          </p:nvPr>
        </p:nvSpPr>
        <p:spPr>
          <a:xfrm>
            <a:off x="838200" y="365125"/>
            <a:ext cx="10515600" cy="1325563"/>
          </a:xfrm>
        </p:spPr>
        <p:txBody>
          <a:bodyPr>
            <a:normAutofit/>
          </a:bodyPr>
          <a:lstStyle/>
          <a:p>
            <a:r>
              <a:rPr lang="en-US" sz="4200" b="1" dirty="0">
                <a:latin typeface="Times New Roman" panose="02020603050405020304" pitchFamily="18" charset="0"/>
                <a:cs typeface="Times New Roman" panose="02020603050405020304" pitchFamily="18" charset="0"/>
              </a:rPr>
              <a:t>				</a:t>
            </a:r>
            <a:r>
              <a:rPr lang="en-US" sz="4200" dirty="0">
                <a:cs typeface="Times New Roman" panose="02020603050405020304" pitchFamily="18" charset="0"/>
              </a:rPr>
              <a:t>Brain Tumor</a:t>
            </a:r>
            <a:br>
              <a:rPr lang="en-US" sz="4200" b="1" dirty="0">
                <a:latin typeface="Times New Roman" panose="02020603050405020304" pitchFamily="18" charset="0"/>
                <a:cs typeface="Times New Roman" panose="02020603050405020304" pitchFamily="18" charset="0"/>
              </a:rPr>
            </a:br>
            <a:endParaRPr lang="en-CA" sz="4200" dirty="0"/>
          </a:p>
        </p:txBody>
      </p:sp>
      <p:sp>
        <p:nvSpPr>
          <p:cNvPr id="4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46666A-ED7D-4F2B-59DD-0A8A8A0FD7A7}"/>
              </a:ext>
            </a:extLst>
          </p:cNvPr>
          <p:cNvSpPr>
            <a:spLocks noGrp="1"/>
          </p:cNvSpPr>
          <p:nvPr>
            <p:ph idx="1"/>
          </p:nvPr>
        </p:nvSpPr>
        <p:spPr>
          <a:xfrm>
            <a:off x="838200" y="1929384"/>
            <a:ext cx="10515600" cy="4251960"/>
          </a:xfrm>
        </p:spPr>
        <p:txBody>
          <a:bodyPr>
            <a:normAutofit/>
          </a:bodyPr>
          <a:lstStyle/>
          <a:p>
            <a:pPr marL="0" indent="0">
              <a:buNone/>
            </a:pPr>
            <a:endParaRPr lang="en-US" sz="1700" dirty="0">
              <a:latin typeface="Times New Roman" panose="02020603050405020304" pitchFamily="18" charset="0"/>
              <a:cs typeface="Times New Roman" panose="02020603050405020304" pitchFamily="18" charset="0"/>
            </a:endParaRPr>
          </a:p>
          <a:p>
            <a:pPr marL="0" indent="0">
              <a:buNone/>
            </a:pPr>
            <a:r>
              <a:rPr lang="en-US" sz="1700" dirty="0">
                <a:latin typeface="Times New Roman" panose="02020603050405020304" pitchFamily="18" charset="0"/>
                <a:cs typeface="Times New Roman" panose="02020603050405020304" pitchFamily="18" charset="0"/>
              </a:rPr>
              <a:t>A brain tumor is a mass or growth of abnormal cells in the brain, which can interfere with normal brain function and potentially be life-threatening. Symptoms may include headaches, seizures, and changes in mental or physical functioning.</a:t>
            </a:r>
          </a:p>
          <a:p>
            <a:pPr marL="0" indent="0">
              <a:buNone/>
            </a:pPr>
            <a:r>
              <a:rPr lang="en-US" sz="1700" dirty="0">
                <a:latin typeface="Times New Roman" panose="02020603050405020304" pitchFamily="18" charset="0"/>
                <a:cs typeface="Times New Roman" panose="02020603050405020304" pitchFamily="18" charset="0"/>
              </a:rPr>
              <a:t>There are 3 types of tumor we found in our dataset</a:t>
            </a:r>
          </a:p>
          <a:p>
            <a:pPr marL="0" indent="0">
              <a:buNone/>
            </a:pPr>
            <a:r>
              <a:rPr lang="en-US" sz="1700" dirty="0">
                <a:latin typeface="Times New Roman" panose="02020603050405020304" pitchFamily="18" charset="0"/>
                <a:cs typeface="Times New Roman" panose="02020603050405020304" pitchFamily="18" charset="0"/>
              </a:rPr>
              <a:t>Glioma tumor: This is a type of brain tumor that originates from the glial cells of the brain. Glial cells are cells that support and protect neurons in the brain. Gliomas are typically classified by their grade, which is a measure of how fast the tumor is growing and how abnormal the cells look under a microscope.</a:t>
            </a:r>
          </a:p>
          <a:p>
            <a:pPr marL="0" indent="0">
              <a:buNone/>
            </a:pPr>
            <a:r>
              <a:rPr lang="en-US" sz="1700" dirty="0">
                <a:latin typeface="Times New Roman" panose="02020603050405020304" pitchFamily="18" charset="0"/>
                <a:cs typeface="Times New Roman" panose="02020603050405020304" pitchFamily="18" charset="0"/>
              </a:rPr>
              <a:t>Meningioma tumor: This is a type of brain tumor that develops from the meninges, which are the protective membranes that surround the brain and spinal cord. Meningiomas are typically slow-growing and may not cause symptoms, but they can become dangerous if they grow large enough to put pressure on the brain.</a:t>
            </a:r>
          </a:p>
          <a:p>
            <a:pPr marL="0" indent="0">
              <a:buNone/>
            </a:pPr>
            <a:r>
              <a:rPr lang="en-US" sz="1700" dirty="0">
                <a:latin typeface="Times New Roman" panose="02020603050405020304" pitchFamily="18" charset="0"/>
                <a:cs typeface="Times New Roman" panose="02020603050405020304" pitchFamily="18" charset="0"/>
              </a:rPr>
              <a:t>Pituitary tumor: This is a type of brain tumor that develops in the pituitary gland, which is a small gland located at the base of the brain. The pituitary gland produces hormones that control various bodily functions. Pituitary tumors can cause hormonal imbalances, which can lead to a variety of symptoms.</a:t>
            </a:r>
          </a:p>
          <a:p>
            <a:pPr marL="0" indent="0">
              <a:buNone/>
            </a:pP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660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72221-6FDF-7C0B-D717-A857B12CE305}"/>
              </a:ext>
            </a:extLst>
          </p:cNvPr>
          <p:cNvSpPr>
            <a:spLocks noGrp="1"/>
          </p:cNvSpPr>
          <p:nvPr>
            <p:ph type="title"/>
          </p:nvPr>
        </p:nvSpPr>
        <p:spPr/>
        <p:txBody>
          <a:bodyPr/>
          <a:lstStyle/>
          <a:p>
            <a:r>
              <a:rPr lang="en-CA" dirty="0"/>
              <a:t>About Brain Tumour Dataset </a:t>
            </a:r>
          </a:p>
        </p:txBody>
      </p:sp>
      <p:sp>
        <p:nvSpPr>
          <p:cNvPr id="3" name="Content Placeholder 2">
            <a:extLst>
              <a:ext uri="{FF2B5EF4-FFF2-40B4-BE49-F238E27FC236}">
                <a16:creationId xmlns:a16="http://schemas.microsoft.com/office/drawing/2014/main" id="{FCA915B6-0612-A629-9BAC-2F4FA1128D8E}"/>
              </a:ext>
            </a:extLst>
          </p:cNvPr>
          <p:cNvSpPr>
            <a:spLocks noGrp="1"/>
          </p:cNvSpPr>
          <p:nvPr>
            <p:ph idx="1"/>
          </p:nvPr>
        </p:nvSpPr>
        <p:spPr/>
        <p:txBody>
          <a:bodyPr/>
          <a:lstStyle/>
          <a:p>
            <a:r>
              <a:rPr lang="en-US" dirty="0"/>
              <a:t>This dataset contains 7022 images of human brain MRI images which are classified into 4 classes: glioma - meningioma - no tumor and pituitary.</a:t>
            </a:r>
          </a:p>
          <a:p>
            <a:pPr algn="just"/>
            <a:r>
              <a:rPr lang="en-US" dirty="0"/>
              <a:t>We have a 1721 images for a glioma tumour, 1645 for a meningioma,2000 images for a no tumour,1757 images for a pituitary tumour.</a:t>
            </a:r>
          </a:p>
          <a:p>
            <a:pPr marL="0" indent="0" algn="just">
              <a:buNone/>
            </a:pPr>
            <a:endParaRPr lang="en-CA" dirty="0"/>
          </a:p>
        </p:txBody>
      </p:sp>
    </p:spTree>
    <p:extLst>
      <p:ext uri="{BB962C8B-B14F-4D97-AF65-F5344CB8AC3E}">
        <p14:creationId xmlns:p14="http://schemas.microsoft.com/office/powerpoint/2010/main" val="2888730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3E316-8A1E-C31D-5065-E27FC7BDAC67}"/>
              </a:ext>
            </a:extLst>
          </p:cNvPr>
          <p:cNvSpPr>
            <a:spLocks noGrp="1"/>
          </p:cNvSpPr>
          <p:nvPr>
            <p:ph type="title"/>
          </p:nvPr>
        </p:nvSpPr>
        <p:spPr>
          <a:xfrm>
            <a:off x="838200" y="365125"/>
            <a:ext cx="10515600" cy="1325563"/>
          </a:xfrm>
        </p:spPr>
        <p:txBody>
          <a:bodyPr>
            <a:normAutofit/>
          </a:bodyPr>
          <a:lstStyle/>
          <a:p>
            <a:r>
              <a:rPr lang="en-CA" sz="5400"/>
              <a:t>				Lung Cancer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823751-937F-D2F5-84C5-B391F9C424AF}"/>
              </a:ext>
            </a:extLst>
          </p:cNvPr>
          <p:cNvSpPr>
            <a:spLocks noGrp="1"/>
          </p:cNvSpPr>
          <p:nvPr>
            <p:ph idx="1"/>
          </p:nvPr>
        </p:nvSpPr>
        <p:spPr>
          <a:xfrm>
            <a:off x="838200" y="1929384"/>
            <a:ext cx="10515600" cy="4251960"/>
          </a:xfrm>
        </p:spPr>
        <p:txBody>
          <a:bodyPr>
            <a:normAutofit/>
          </a:bodyPr>
          <a:lstStyle/>
          <a:p>
            <a:r>
              <a:rPr lang="en-CA" sz="2200" b="0" i="0" u="none" strike="noStrike" dirty="0">
                <a:effectLst/>
              </a:rPr>
              <a:t>Lung cancer is a type of cancer that starts in the lungs. It is one of the most common types of cancer worldwide and is a leading cause of cancer-related deaths.</a:t>
            </a:r>
          </a:p>
          <a:p>
            <a:r>
              <a:rPr lang="en-CA" sz="2200" b="0" i="0" u="none" strike="noStrike" dirty="0">
                <a:effectLst/>
              </a:rPr>
              <a:t>The main cause of lung cancer is smoking, which is responsible for around 80-90% of cases. Other risk factors include exposure to radon, air pollution, and certain chemicals.</a:t>
            </a:r>
          </a:p>
          <a:p>
            <a:r>
              <a:rPr lang="en-CA" sz="2200" b="0" i="0" u="none" strike="noStrike" dirty="0">
                <a:effectLst/>
              </a:rPr>
              <a:t>Symptoms of lung cancer can include a persistent cough, chest pain, shortness of breath, and coughing up blood. However, some people may not experience any symptoms until the cancer has advanced.</a:t>
            </a:r>
          </a:p>
          <a:p>
            <a:r>
              <a:rPr lang="en-CA" sz="2200" b="0" i="0" u="none" strike="noStrike" dirty="0">
                <a:effectLst/>
              </a:rPr>
              <a:t>Early detection through screening can improve the chances of successful treatment and long-term survival.</a:t>
            </a:r>
          </a:p>
          <a:p>
            <a:r>
              <a:rPr lang="en-CA" sz="2200" dirty="0"/>
              <a:t>We have 3 classes in lung cancer </a:t>
            </a:r>
            <a:r>
              <a:rPr lang="en-US" sz="2200" dirty="0"/>
              <a:t>Bengin cases, Malignant cases, &amp; Normal cases.</a:t>
            </a:r>
            <a:endParaRPr lang="en-CA" sz="2200" dirty="0"/>
          </a:p>
        </p:txBody>
      </p:sp>
    </p:spTree>
    <p:extLst>
      <p:ext uri="{BB962C8B-B14F-4D97-AF65-F5344CB8AC3E}">
        <p14:creationId xmlns:p14="http://schemas.microsoft.com/office/powerpoint/2010/main" val="1404421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BD4F-151F-A390-5951-33A90B154E71}"/>
              </a:ext>
            </a:extLst>
          </p:cNvPr>
          <p:cNvSpPr>
            <a:spLocks noGrp="1"/>
          </p:cNvSpPr>
          <p:nvPr>
            <p:ph type="title"/>
          </p:nvPr>
        </p:nvSpPr>
        <p:spPr/>
        <p:txBody>
          <a:bodyPr/>
          <a:lstStyle/>
          <a:p>
            <a:r>
              <a:rPr lang="en-CA" dirty="0"/>
              <a:t>About Lung Cancer Dataset</a:t>
            </a:r>
          </a:p>
        </p:txBody>
      </p:sp>
      <p:sp>
        <p:nvSpPr>
          <p:cNvPr id="3" name="Content Placeholder 2">
            <a:extLst>
              <a:ext uri="{FF2B5EF4-FFF2-40B4-BE49-F238E27FC236}">
                <a16:creationId xmlns:a16="http://schemas.microsoft.com/office/drawing/2014/main" id="{D42C5E5C-15C9-244D-E599-BEED65A3F4DA}"/>
              </a:ext>
            </a:extLst>
          </p:cNvPr>
          <p:cNvSpPr>
            <a:spLocks noGrp="1"/>
          </p:cNvSpPr>
          <p:nvPr>
            <p:ph idx="1"/>
          </p:nvPr>
        </p:nvSpPr>
        <p:spPr/>
        <p:txBody>
          <a:bodyPr>
            <a:normAutofit/>
          </a:bodyPr>
          <a:lstStyle/>
          <a:p>
            <a:pPr algn="just"/>
            <a:r>
              <a:rPr lang="en-US" sz="2400" dirty="0"/>
              <a:t>The IQ-OTHNCCD lung cancer dataset is a collection of chest X-ray images of patients with and without lung cancer. The images were collected from multiple sources and institutions and were annotated to indicate the presence or absence of lung cancer. The dataset contains a total of 2451 chest X-ray images.</a:t>
            </a:r>
            <a:endParaRPr lang="en-CA" sz="2400" dirty="0"/>
          </a:p>
        </p:txBody>
      </p:sp>
    </p:spTree>
    <p:extLst>
      <p:ext uri="{BB962C8B-B14F-4D97-AF65-F5344CB8AC3E}">
        <p14:creationId xmlns:p14="http://schemas.microsoft.com/office/powerpoint/2010/main" val="150136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6C8398-6895-277A-0959-EC3CB65F4D16}"/>
              </a:ext>
            </a:extLst>
          </p:cNvPr>
          <p:cNvSpPr>
            <a:spLocks noGrp="1"/>
          </p:cNvSpPr>
          <p:nvPr>
            <p:ph type="title"/>
          </p:nvPr>
        </p:nvSpPr>
        <p:spPr>
          <a:xfrm>
            <a:off x="838200" y="365125"/>
            <a:ext cx="10515600" cy="1325563"/>
          </a:xfrm>
        </p:spPr>
        <p:txBody>
          <a:bodyPr>
            <a:normAutofit/>
          </a:bodyPr>
          <a:lstStyle/>
          <a:p>
            <a:r>
              <a:rPr lang="en-CA" sz="5400" dirty="0"/>
              <a:t>		</a:t>
            </a:r>
            <a:r>
              <a:rPr lang="en-CA" sz="5400" b="1" dirty="0"/>
              <a:t>		</a:t>
            </a:r>
            <a:r>
              <a:rPr lang="en-CA" sz="5400" dirty="0"/>
              <a:t>Skin cancer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3F7957-D9E2-425E-1008-93380919DC76}"/>
              </a:ext>
            </a:extLst>
          </p:cNvPr>
          <p:cNvSpPr>
            <a:spLocks noGrp="1"/>
          </p:cNvSpPr>
          <p:nvPr>
            <p:ph idx="1"/>
          </p:nvPr>
        </p:nvSpPr>
        <p:spPr>
          <a:xfrm>
            <a:off x="838200" y="1929384"/>
            <a:ext cx="10515600" cy="4251960"/>
          </a:xfrm>
        </p:spPr>
        <p:txBody>
          <a:bodyPr>
            <a:normAutofit/>
          </a:bodyPr>
          <a:lstStyle/>
          <a:p>
            <a:r>
              <a:rPr lang="en-US" sz="2000" dirty="0"/>
              <a:t>Skin cancer is a condition in which abnormal growth of skin cells occurs, often as a result of exposure to ultraviolet radiation from the sun or tanning beds. It can manifest as a variety of different types of skin lesions, and early detection is important for successful treatment outcomes.</a:t>
            </a:r>
          </a:p>
          <a:p>
            <a:r>
              <a:rPr lang="en-US" sz="2000" dirty="0"/>
              <a:t>There are several types of skin cancer</a:t>
            </a:r>
          </a:p>
          <a:p>
            <a:r>
              <a:rPr lang="en-US" sz="2000" dirty="0"/>
              <a:t> Actinic keratoses and intraepithelial carcinoma / Bowen's disease (akiec), basal cell carcinoma (bcc), benign keratosis-like lesions </a:t>
            </a:r>
          </a:p>
          <a:p>
            <a:r>
              <a:rPr lang="en-US" sz="2000" dirty="0"/>
              <a:t> (solar lentigines / seborrheic keratoses and lichen-planus like keratoses, bkl), dermatofibroma (df), melanoma (mel), melanocytic nevi (nv) and vascular lesions </a:t>
            </a:r>
          </a:p>
          <a:p>
            <a:r>
              <a:rPr lang="en-US" sz="2000" dirty="0"/>
              <a:t> (angiomas, angiokeratomas, pyogenic granulomas and hemorrhage, vasc).</a:t>
            </a:r>
          </a:p>
        </p:txBody>
      </p:sp>
    </p:spTree>
    <p:extLst>
      <p:ext uri="{BB962C8B-B14F-4D97-AF65-F5344CB8AC3E}">
        <p14:creationId xmlns:p14="http://schemas.microsoft.com/office/powerpoint/2010/main" val="2661752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570CB-85CE-CB08-73E6-B464BE308FBD}"/>
              </a:ext>
            </a:extLst>
          </p:cNvPr>
          <p:cNvSpPr>
            <a:spLocks noGrp="1"/>
          </p:cNvSpPr>
          <p:nvPr>
            <p:ph type="title"/>
          </p:nvPr>
        </p:nvSpPr>
        <p:spPr/>
        <p:txBody>
          <a:bodyPr/>
          <a:lstStyle/>
          <a:p>
            <a:r>
              <a:rPr lang="en-CA" dirty="0"/>
              <a:t>About skin cancer dataset</a:t>
            </a:r>
          </a:p>
        </p:txBody>
      </p:sp>
      <p:sp>
        <p:nvSpPr>
          <p:cNvPr id="3" name="Content Placeholder 2">
            <a:extLst>
              <a:ext uri="{FF2B5EF4-FFF2-40B4-BE49-F238E27FC236}">
                <a16:creationId xmlns:a16="http://schemas.microsoft.com/office/drawing/2014/main" id="{6917E960-E1C2-A71A-FEBA-3E3DB711D207}"/>
              </a:ext>
            </a:extLst>
          </p:cNvPr>
          <p:cNvSpPr>
            <a:spLocks noGrp="1"/>
          </p:cNvSpPr>
          <p:nvPr>
            <p:ph idx="1"/>
          </p:nvPr>
        </p:nvSpPr>
        <p:spPr/>
        <p:txBody>
          <a:bodyPr/>
          <a:lstStyle/>
          <a:p>
            <a:pPr algn="just"/>
            <a:r>
              <a:rPr lang="en-US" dirty="0"/>
              <a:t>The HAM10000 dataset is a collection of images of skin lesions, including both benign and malignant tumors. It was created by collecting biopsy-confirmed images of skin lesions and was made publicly available for research purposes. The dataset contains 10,015 images and each image is annotated with a diagnosis of one of seven different skin conditions.</a:t>
            </a:r>
          </a:p>
          <a:p>
            <a:pPr algn="just"/>
            <a:endParaRPr lang="en-CA" dirty="0"/>
          </a:p>
        </p:txBody>
      </p:sp>
    </p:spTree>
    <p:extLst>
      <p:ext uri="{BB962C8B-B14F-4D97-AF65-F5344CB8AC3E}">
        <p14:creationId xmlns:p14="http://schemas.microsoft.com/office/powerpoint/2010/main" val="2288797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TotalTime>
  <Words>1680</Words>
  <Application>Microsoft Office PowerPoint</Application>
  <PresentationFormat>Widescreen</PresentationFormat>
  <Paragraphs>115</Paragraphs>
  <Slides>24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Arial</vt:lpstr>
      <vt:lpstr>Calibri</vt:lpstr>
      <vt:lpstr>Calibri Light</vt:lpstr>
      <vt:lpstr>Times New Roman</vt:lpstr>
      <vt:lpstr>Office Theme</vt:lpstr>
      <vt:lpstr>Capstone Project  Group 5  </vt:lpstr>
      <vt:lpstr>Group members </vt:lpstr>
      <vt:lpstr>     Introduction</vt:lpstr>
      <vt:lpstr>    Brain Tumor </vt:lpstr>
      <vt:lpstr>About Brain Tumour Dataset </vt:lpstr>
      <vt:lpstr>    Lung Cancer </vt:lpstr>
      <vt:lpstr>About Lung Cancer Dataset</vt:lpstr>
      <vt:lpstr>    Skin cancer </vt:lpstr>
      <vt:lpstr>About skin cancer dataset</vt:lpstr>
      <vt:lpstr>Problem statement </vt:lpstr>
      <vt:lpstr>Problem solution </vt:lpstr>
      <vt:lpstr>Main factors affecting cancer</vt:lpstr>
      <vt:lpstr>Our Approach  </vt:lpstr>
      <vt:lpstr>PowerPoint Presentation</vt:lpstr>
      <vt:lpstr>Accuracy and loss for a brain tumour</vt:lpstr>
      <vt:lpstr>    Accuracy and loss for a lung cancer </vt:lpstr>
      <vt:lpstr>     Accuracy and loss for a Skin cancer</vt:lpstr>
      <vt:lpstr>Website Architecture</vt:lpstr>
      <vt:lpstr>Website Layout</vt:lpstr>
      <vt:lpstr>PowerPoint Presentation</vt:lpstr>
      <vt:lpstr>PowerPoint Presentation</vt:lpstr>
      <vt:lpstr>PowerPoint Presentation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Group 5</dc:title>
  <dc:creator>Parth Patel</dc:creator>
  <cp:lastModifiedBy>Parth Patel</cp:lastModifiedBy>
  <cp:revision>22</cp:revision>
  <dcterms:created xsi:type="dcterms:W3CDTF">2023-01-29T17:08:46Z</dcterms:created>
  <dcterms:modified xsi:type="dcterms:W3CDTF">2023-04-12T14:41:37Z</dcterms:modified>
</cp:coreProperties>
</file>